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handoutMasterIdLst>
    <p:handoutMasterId r:id="rId17"/>
  </p:handoutMasterIdLst>
  <p:sldIdLst>
    <p:sldId id="283" r:id="rId2"/>
    <p:sldId id="285" r:id="rId3"/>
    <p:sldId id="264" r:id="rId4"/>
    <p:sldId id="308" r:id="rId5"/>
    <p:sldId id="309" r:id="rId6"/>
    <p:sldId id="287" r:id="rId7"/>
    <p:sldId id="305" r:id="rId8"/>
    <p:sldId id="298" r:id="rId9"/>
    <p:sldId id="291" r:id="rId10"/>
    <p:sldId id="306" r:id="rId11"/>
    <p:sldId id="310" r:id="rId12"/>
    <p:sldId id="303" r:id="rId13"/>
    <p:sldId id="311" r:id="rId14"/>
    <p:sldId id="277" r:id="rId15"/>
  </p:sldIdLst>
  <p:sldSz cx="12192000" cy="6858000"/>
  <p:notesSz cx="6797675" cy="9926638"/>
  <p:embeddedFontLs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Frutiger-Light" pitchFamily="2" charset="0"/>
      <p:regular r:id="rId24"/>
    </p:embeddedFont>
    <p:embeddedFont>
      <p:font typeface="Frutiger-Bold" pitchFamily="2" charset="0"/>
      <p:regular r:id="rId25"/>
    </p:embeddedFont>
    <p:embeddedFont>
      <p:font typeface="Frutiger LT Std 57 Cn" panose="020B0606020204020204" pitchFamily="3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2EA"/>
    <a:srgbClr val="F7ECE4"/>
    <a:srgbClr val="F5BD97"/>
    <a:srgbClr val="F6BE97"/>
    <a:srgbClr val="F8CBAD"/>
    <a:srgbClr val="CE6928"/>
    <a:srgbClr val="EC7C30"/>
    <a:srgbClr val="F1A16B"/>
    <a:srgbClr val="F2AB7A"/>
    <a:srgbClr val="F19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303" autoAdjust="0"/>
  </p:normalViewPr>
  <p:slideViewPr>
    <p:cSldViewPr>
      <p:cViewPr varScale="1">
        <p:scale>
          <a:sx n="86" d="100"/>
          <a:sy n="86" d="100"/>
        </p:scale>
        <p:origin x="1470" y="96"/>
      </p:cViewPr>
      <p:guideLst>
        <p:guide orient="horz" pos="2112"/>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6E63A7-237C-4ECA-B5CD-B7482CA3E84C}" type="datetimeFigureOut">
              <a:rPr lang="en-US" smtClean="0"/>
              <a:t>9/13/2024</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D0C69C0-15F6-4791-8462-E19785FFFE8B}" type="slidenum">
              <a:rPr lang="en-US" smtClean="0"/>
              <a:t>‹#›</a:t>
            </a:fld>
            <a:endParaRPr lang="en-US"/>
          </a:p>
        </p:txBody>
      </p:sp>
    </p:spTree>
    <p:extLst>
      <p:ext uri="{BB962C8B-B14F-4D97-AF65-F5344CB8AC3E}">
        <p14:creationId xmlns:p14="http://schemas.microsoft.com/office/powerpoint/2010/main" val="1302275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9C5BAA-7C65-462F-AE3E-22342E86FD70}" type="datetimeFigureOut">
              <a:rPr lang="en-GB" smtClean="0"/>
              <a:t>13/09/2024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F03B5D-5D91-41F7-BF3A-CBB3B897E68F}" type="slidenum">
              <a:rPr lang="en-GB" smtClean="0"/>
              <a:t>‹#›</a:t>
            </a:fld>
            <a:endParaRPr lang="en-GB"/>
          </a:p>
        </p:txBody>
      </p:sp>
    </p:spTree>
    <p:extLst>
      <p:ext uri="{BB962C8B-B14F-4D97-AF65-F5344CB8AC3E}">
        <p14:creationId xmlns:p14="http://schemas.microsoft.com/office/powerpoint/2010/main" val="176098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1</a:t>
            </a:fld>
            <a:endParaRPr lang="en-GB"/>
          </a:p>
        </p:txBody>
      </p:sp>
    </p:spTree>
    <p:extLst>
      <p:ext uri="{BB962C8B-B14F-4D97-AF65-F5344CB8AC3E}">
        <p14:creationId xmlns:p14="http://schemas.microsoft.com/office/powerpoint/2010/main" val="135397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03B5D-5D91-41F7-BF3A-CBB3B897E68F}" type="slidenum">
              <a:rPr lang="en-GB" smtClean="0"/>
              <a:t>10</a:t>
            </a:fld>
            <a:endParaRPr lang="en-GB"/>
          </a:p>
        </p:txBody>
      </p:sp>
    </p:spTree>
    <p:extLst>
      <p:ext uri="{BB962C8B-B14F-4D97-AF65-F5344CB8AC3E}">
        <p14:creationId xmlns:p14="http://schemas.microsoft.com/office/powerpoint/2010/main" val="3589785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 and promote a policy of modal priority for road users, the hierarchy being based on safety, vulnerability and sustainability. Walking should be at the top of the hierarchy, followed by cycling and use of public transport.</a:t>
            </a:r>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11</a:t>
            </a:fld>
            <a:endParaRPr lang="en-GB"/>
          </a:p>
        </p:txBody>
      </p:sp>
    </p:spTree>
    <p:extLst>
      <p:ext uri="{BB962C8B-B14F-4D97-AF65-F5344CB8AC3E}">
        <p14:creationId xmlns:p14="http://schemas.microsoft.com/office/powerpoint/2010/main" val="242572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12</a:t>
            </a:fld>
            <a:endParaRPr lang="en-GB"/>
          </a:p>
        </p:txBody>
      </p:sp>
    </p:spTree>
    <p:extLst>
      <p:ext uri="{BB962C8B-B14F-4D97-AF65-F5344CB8AC3E}">
        <p14:creationId xmlns:p14="http://schemas.microsoft.com/office/powerpoint/2010/main" val="1387111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13</a:t>
            </a:fld>
            <a:endParaRPr lang="en-GB"/>
          </a:p>
        </p:txBody>
      </p:sp>
    </p:spTree>
    <p:extLst>
      <p:ext uri="{BB962C8B-B14F-4D97-AF65-F5344CB8AC3E}">
        <p14:creationId xmlns:p14="http://schemas.microsoft.com/office/powerpoint/2010/main" val="1727758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feel free to download</a:t>
            </a:r>
            <a:r>
              <a:rPr lang="en-GB" baseline="0" dirty="0" smtClean="0"/>
              <a:t> the report from the link here. </a:t>
            </a:r>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14</a:t>
            </a:fld>
            <a:endParaRPr lang="en-GB"/>
          </a:p>
        </p:txBody>
      </p:sp>
    </p:spTree>
    <p:extLst>
      <p:ext uri="{BB962C8B-B14F-4D97-AF65-F5344CB8AC3E}">
        <p14:creationId xmlns:p14="http://schemas.microsoft.com/office/powerpoint/2010/main" val="75403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234AB02C-00BD-4912-8957-9EC78AA7A40D}" type="slidenum">
              <a:rPr lang="en-GB" altLang="en-US" smtClean="0"/>
              <a:pPr>
                <a:defRPr/>
              </a:pPr>
              <a:t>2</a:t>
            </a:fld>
            <a:endParaRPr lang="en-GB" altLang="en-US"/>
          </a:p>
        </p:txBody>
      </p:sp>
    </p:spTree>
    <p:extLst>
      <p:ext uri="{BB962C8B-B14F-4D97-AF65-F5344CB8AC3E}">
        <p14:creationId xmlns:p14="http://schemas.microsoft.com/office/powerpoint/2010/main" val="428391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of a previous report we published in</a:t>
            </a:r>
            <a:r>
              <a:rPr lang="en-GB" baseline="0" dirty="0" smtClean="0"/>
              <a:t> 2016</a:t>
            </a:r>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3</a:t>
            </a:fld>
            <a:endParaRPr lang="en-GB"/>
          </a:p>
        </p:txBody>
      </p:sp>
    </p:spTree>
    <p:extLst>
      <p:ext uri="{BB962C8B-B14F-4D97-AF65-F5344CB8AC3E}">
        <p14:creationId xmlns:p14="http://schemas.microsoft.com/office/powerpoint/2010/main" val="13494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2F03B5D-5D91-41F7-BF3A-CBB3B897E68F}" type="slidenum">
              <a:rPr lang="en-GB" smtClean="0"/>
              <a:t>4</a:t>
            </a:fld>
            <a:endParaRPr lang="en-GB"/>
          </a:p>
        </p:txBody>
      </p:sp>
    </p:spTree>
    <p:extLst>
      <p:ext uri="{BB962C8B-B14F-4D97-AF65-F5344CB8AC3E}">
        <p14:creationId xmlns:p14="http://schemas.microsoft.com/office/powerpoint/2010/main" val="32347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7665 people</a:t>
            </a:r>
            <a:r>
              <a:rPr lang="en-GB" baseline="0" dirty="0" smtClean="0"/>
              <a:t> killed in urban areas in the EU in 2021. </a:t>
            </a:r>
          </a:p>
          <a:p>
            <a:r>
              <a:rPr lang="en-GB" baseline="0" dirty="0" smtClean="0"/>
              <a:t>Nearly 70% of these are vulnerable road users – pedestrians, cyclists and motorcyclists (actual % is 66) </a:t>
            </a:r>
            <a:endParaRPr lang="en-GB" dirty="0" smtClean="0"/>
          </a:p>
          <a:p>
            <a:r>
              <a:rPr lang="en-GB" dirty="0" smtClean="0"/>
              <a:t>In urban areas pedestrians tend to be killed in a collision with a car</a:t>
            </a:r>
          </a:p>
          <a:p>
            <a:r>
              <a:rPr lang="en-GB" dirty="0" smtClean="0"/>
              <a:t>Car occupants</a:t>
            </a:r>
            <a:r>
              <a:rPr lang="en-GB" baseline="0" dirty="0" smtClean="0"/>
              <a:t> tend to be killed in a collision with no other vehicle involved.</a:t>
            </a:r>
          </a:p>
          <a:p>
            <a:endParaRPr lang="en-GB" dirty="0"/>
          </a:p>
        </p:txBody>
      </p:sp>
      <p:sp>
        <p:nvSpPr>
          <p:cNvPr id="4" name="Slide Number Placeholder 3"/>
          <p:cNvSpPr>
            <a:spLocks noGrp="1"/>
          </p:cNvSpPr>
          <p:nvPr>
            <p:ph type="sldNum" sz="quarter" idx="10"/>
          </p:nvPr>
        </p:nvSpPr>
        <p:spPr/>
        <p:txBody>
          <a:bodyPr/>
          <a:lstStyle/>
          <a:p>
            <a:fld id="{F2F03B5D-5D91-41F7-BF3A-CBB3B897E68F}" type="slidenum">
              <a:rPr lang="en-GB" smtClean="0"/>
              <a:t>5</a:t>
            </a:fld>
            <a:endParaRPr lang="en-GB"/>
          </a:p>
        </p:txBody>
      </p:sp>
    </p:spTree>
    <p:extLst>
      <p:ext uri="{BB962C8B-B14F-4D97-AF65-F5344CB8AC3E}">
        <p14:creationId xmlns:p14="http://schemas.microsoft.com/office/powerpoint/2010/main" val="324621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03B5D-5D91-41F7-BF3A-CBB3B897E68F}" type="slidenum">
              <a:rPr lang="en-GB" smtClean="0"/>
              <a:t>6</a:t>
            </a:fld>
            <a:endParaRPr lang="en-GB"/>
          </a:p>
        </p:txBody>
      </p:sp>
    </p:spTree>
    <p:extLst>
      <p:ext uri="{BB962C8B-B14F-4D97-AF65-F5344CB8AC3E}">
        <p14:creationId xmlns:p14="http://schemas.microsoft.com/office/powerpoint/2010/main" val="22852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03B5D-5D91-41F7-BF3A-CBB3B897E68F}" type="slidenum">
              <a:rPr lang="en-GB" smtClean="0"/>
              <a:t>7</a:t>
            </a:fld>
            <a:endParaRPr lang="en-GB"/>
          </a:p>
        </p:txBody>
      </p:sp>
    </p:spTree>
    <p:extLst>
      <p:ext uri="{BB962C8B-B14F-4D97-AF65-F5344CB8AC3E}">
        <p14:creationId xmlns:p14="http://schemas.microsoft.com/office/powerpoint/2010/main" val="181183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03B5D-5D91-41F7-BF3A-CBB3B897E68F}" type="slidenum">
              <a:rPr lang="en-GB" smtClean="0"/>
              <a:t>8</a:t>
            </a:fld>
            <a:endParaRPr lang="en-GB"/>
          </a:p>
        </p:txBody>
      </p:sp>
    </p:spTree>
    <p:extLst>
      <p:ext uri="{BB962C8B-B14F-4D97-AF65-F5344CB8AC3E}">
        <p14:creationId xmlns:p14="http://schemas.microsoft.com/office/powerpoint/2010/main" val="1804382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234AB02C-00BD-4912-8957-9EC78AA7A40D}" type="slidenum">
              <a:rPr lang="en-GB" altLang="en-US" smtClean="0"/>
              <a:pPr>
                <a:defRPr/>
              </a:pPr>
              <a:t>9</a:t>
            </a:fld>
            <a:endParaRPr lang="en-GB" altLang="en-US"/>
          </a:p>
        </p:txBody>
      </p:sp>
    </p:spTree>
    <p:extLst>
      <p:ext uri="{BB962C8B-B14F-4D97-AF65-F5344CB8AC3E}">
        <p14:creationId xmlns:p14="http://schemas.microsoft.com/office/powerpoint/2010/main" val="3808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89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Right Triangl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972300" y="19050"/>
            <a:ext cx="5219700" cy="6838950"/>
          </a:xfrm>
          <a:custGeom>
            <a:avLst/>
            <a:gdLst>
              <a:gd name="connsiteX0" fmla="*/ 5219700 w 5219700"/>
              <a:gd name="connsiteY0" fmla="*/ 0 h 6838950"/>
              <a:gd name="connsiteX1" fmla="*/ 5219700 w 5219700"/>
              <a:gd name="connsiteY1" fmla="*/ 6838950 h 6838950"/>
              <a:gd name="connsiteX2" fmla="*/ 0 w 5219700"/>
              <a:gd name="connsiteY2" fmla="*/ 3419475 h 6838950"/>
            </a:gdLst>
            <a:ahLst/>
            <a:cxnLst>
              <a:cxn ang="0">
                <a:pos x="connsiteX0" y="connsiteY0"/>
              </a:cxn>
              <a:cxn ang="0">
                <a:pos x="connsiteX1" y="connsiteY1"/>
              </a:cxn>
              <a:cxn ang="0">
                <a:pos x="connsiteX2" y="connsiteY2"/>
              </a:cxn>
            </a:cxnLst>
            <a:rect l="l" t="t" r="r" b="b"/>
            <a:pathLst>
              <a:path w="5219700" h="6838950">
                <a:moveTo>
                  <a:pt x="5219700" y="0"/>
                </a:moveTo>
                <a:lnTo>
                  <a:pt x="5219700" y="6838950"/>
                </a:lnTo>
                <a:lnTo>
                  <a:pt x="0" y="3419475"/>
                </a:lnTo>
                <a:close/>
              </a:path>
            </a:pathLst>
          </a:custGeom>
        </p:spPr>
        <p:txBody>
          <a:bodyPr wrap="square">
            <a:noAutofit/>
          </a:bodyPr>
          <a:lstStyle/>
          <a:p>
            <a:endParaRPr lang="en-GB"/>
          </a:p>
        </p:txBody>
      </p:sp>
    </p:spTree>
    <p:extLst>
      <p:ext uri="{BB962C8B-B14F-4D97-AF65-F5344CB8AC3E}">
        <p14:creationId xmlns:p14="http://schemas.microsoft.com/office/powerpoint/2010/main" val="373476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Right - Slightly Adjusted">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263894" y="1"/>
            <a:ext cx="4928106" cy="6858001"/>
          </a:xfrm>
          <a:custGeom>
            <a:avLst/>
            <a:gdLst>
              <a:gd name="connsiteX0" fmla="*/ 668684 w 4928106"/>
              <a:gd name="connsiteY0" fmla="*/ 0 h 6858001"/>
              <a:gd name="connsiteX1" fmla="*/ 4928106 w 4928106"/>
              <a:gd name="connsiteY1" fmla="*/ 1 h 6858001"/>
              <a:gd name="connsiteX2" fmla="*/ 4928106 w 4928106"/>
              <a:gd name="connsiteY2" fmla="*/ 6858001 h 6858001"/>
              <a:gd name="connsiteX3" fmla="*/ 0 w 492810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4928106" h="6858001">
                <a:moveTo>
                  <a:pt x="668684" y="0"/>
                </a:moveTo>
                <a:lnTo>
                  <a:pt x="4928106" y="1"/>
                </a:lnTo>
                <a:lnTo>
                  <a:pt x="4928106" y="6858001"/>
                </a:lnTo>
                <a:lnTo>
                  <a:pt x="0" y="6858001"/>
                </a:lnTo>
                <a:close/>
              </a:path>
            </a:pathLst>
          </a:custGeom>
        </p:spPr>
        <p:txBody>
          <a:bodyPr wrap="square">
            <a:noAutofit/>
          </a:bodyPr>
          <a:lstStyle/>
          <a:p>
            <a:endParaRPr lang="en-GB"/>
          </a:p>
        </p:txBody>
      </p:sp>
    </p:spTree>
    <p:extLst>
      <p:ext uri="{BB962C8B-B14F-4D97-AF65-F5344CB8AC3E}">
        <p14:creationId xmlns:p14="http://schemas.microsoft.com/office/powerpoint/2010/main" val="359503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213311-6859-43D8-B5E0-F1D253E126D9}" type="datetimeFigureOut">
              <a:rPr lang="en-GB" smtClean="0"/>
              <a:t>13/09/2024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475992-21D5-44C2-BBF7-0FEE06275C2B}" type="slidenum">
              <a:rPr lang="en-GB" smtClean="0"/>
              <a:t>‹#›</a:t>
            </a:fld>
            <a:endParaRPr lang="en-GB"/>
          </a:p>
        </p:txBody>
      </p:sp>
    </p:spTree>
    <p:extLst>
      <p:ext uri="{BB962C8B-B14F-4D97-AF65-F5344CB8AC3E}">
        <p14:creationId xmlns:p14="http://schemas.microsoft.com/office/powerpoint/2010/main" val="2973122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13311-6859-43D8-B5E0-F1D253E126D9}" type="datetimeFigureOut">
              <a:rPr lang="en-GB" smtClean="0"/>
              <a:t>13/09/2024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75992-21D5-44C2-BBF7-0FEE06275C2B}" type="slidenum">
              <a:rPr lang="en-GB" smtClean="0"/>
              <a:t>‹#›</a:t>
            </a:fld>
            <a:endParaRPr lang="en-GB"/>
          </a:p>
        </p:txBody>
      </p:sp>
    </p:spTree>
    <p:extLst>
      <p:ext uri="{BB962C8B-B14F-4D97-AF65-F5344CB8AC3E}">
        <p14:creationId xmlns:p14="http://schemas.microsoft.com/office/powerpoint/2010/main" val="309630258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etsc.eu/wp-content/uploads/enforcement-720x4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 y="-1"/>
            <a:ext cx="12182028"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86" y="0"/>
            <a:ext cx="12203972"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 y="1683484"/>
            <a:ext cx="12192002" cy="861774"/>
          </a:xfrm>
          <a:prstGeom prst="rect">
            <a:avLst/>
          </a:prstGeom>
          <a:noFill/>
        </p:spPr>
        <p:txBody>
          <a:bodyPr wrap="square" rtlCol="0">
            <a:spAutoFit/>
          </a:bodyPr>
          <a:lstStyle/>
          <a:p>
            <a:pPr algn="ctr"/>
            <a:r>
              <a:rPr lang="en-US" altLang="en-US" sz="5000" b="1" kern="0" dirty="0" smtClean="0">
                <a:solidFill>
                  <a:schemeClr val="bg1"/>
                </a:solidFill>
                <a:ea typeface="+mj-ea"/>
              </a:rPr>
              <a:t>Improving the safety of vulnerable road users</a:t>
            </a:r>
            <a:endParaRPr lang="en-US" altLang="en-US" sz="5000" b="1" kern="0" dirty="0">
              <a:solidFill>
                <a:schemeClr val="bg1"/>
              </a:solidFill>
              <a:ea typeface="+mj-ea"/>
            </a:endParaRPr>
          </a:p>
        </p:txBody>
      </p:sp>
      <p:sp>
        <p:nvSpPr>
          <p:cNvPr id="2" name="Rectangle 1"/>
          <p:cNvSpPr/>
          <p:nvPr/>
        </p:nvSpPr>
        <p:spPr>
          <a:xfrm>
            <a:off x="-3315" y="5252886"/>
            <a:ext cx="12195315" cy="1290700"/>
          </a:xfrm>
          <a:prstGeom prst="rect">
            <a:avLst/>
          </a:prstGeom>
          <a:solidFill>
            <a:srgbClr val="FD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etsc_logo_rgbmax-01.png"/>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007" y="5263490"/>
            <a:ext cx="3042659" cy="1433600"/>
          </a:xfrm>
          <a:prstGeom prst="rect">
            <a:avLst/>
          </a:prstGeom>
        </p:spPr>
      </p:pic>
      <p:sp>
        <p:nvSpPr>
          <p:cNvPr id="8" name="Rectangle 7"/>
          <p:cNvSpPr/>
          <p:nvPr/>
        </p:nvSpPr>
        <p:spPr>
          <a:xfrm>
            <a:off x="9236018" y="5362241"/>
            <a:ext cx="2952668" cy="1077218"/>
          </a:xfrm>
          <a:prstGeom prst="rect">
            <a:avLst/>
          </a:prstGeom>
        </p:spPr>
        <p:txBody>
          <a:bodyPr wrap="none">
            <a:spAutoFit/>
          </a:bodyPr>
          <a:lstStyle/>
          <a:p>
            <a:pPr algn="ctr"/>
            <a:r>
              <a:rPr lang="pt-BR" sz="3200" dirty="0" smtClean="0">
                <a:cs typeface="Frutiger-Light"/>
              </a:rPr>
              <a:t>Jenny Carson</a:t>
            </a:r>
          </a:p>
          <a:p>
            <a:pPr algn="ctr"/>
            <a:r>
              <a:rPr lang="pt-BR" sz="3200" dirty="0" smtClean="0">
                <a:cs typeface="Frutiger-Light"/>
              </a:rPr>
              <a:t>Project Manager</a:t>
            </a:r>
            <a:endParaRPr lang="pt-BR" sz="3200" dirty="0">
              <a:cs typeface="Frutiger-Light"/>
            </a:endParaRPr>
          </a:p>
        </p:txBody>
      </p:sp>
      <p:sp>
        <p:nvSpPr>
          <p:cNvPr id="13" name="Rectangle 12"/>
          <p:cNvSpPr/>
          <p:nvPr/>
        </p:nvSpPr>
        <p:spPr>
          <a:xfrm>
            <a:off x="0" y="4419600"/>
            <a:ext cx="12188686" cy="838514"/>
          </a:xfrm>
          <a:prstGeom prst="rect">
            <a:avLst/>
          </a:prstGeom>
          <a:solidFill>
            <a:srgbClr val="FDF2E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369289" y="4500673"/>
            <a:ext cx="9463394" cy="646331"/>
          </a:xfrm>
          <a:prstGeom prst="rect">
            <a:avLst/>
          </a:prstGeom>
        </p:spPr>
        <p:txBody>
          <a:bodyPr wrap="square">
            <a:spAutoFit/>
          </a:bodyPr>
          <a:lstStyle/>
          <a:p>
            <a:pPr algn="ctr">
              <a:spcAft>
                <a:spcPts val="600"/>
              </a:spcAft>
            </a:pPr>
            <a:r>
              <a:rPr lang="pt-BR" sz="3600" dirty="0" smtClean="0">
                <a:cs typeface="Frutiger-Light"/>
              </a:rPr>
              <a:t>PIN </a:t>
            </a:r>
            <a:r>
              <a:rPr lang="pt-BR" sz="3600" dirty="0" smtClean="0">
                <a:cs typeface="Frutiger-Light"/>
              </a:rPr>
              <a:t>Talk, Ljubljana </a:t>
            </a:r>
            <a:r>
              <a:rPr lang="pt-BR" sz="3600" dirty="0" smtClean="0">
                <a:cs typeface="Frutiger-Light"/>
              </a:rPr>
              <a:t>| 19 September 2024</a:t>
            </a:r>
            <a:endParaRPr lang="pt-BR" sz="3600" dirty="0">
              <a:cs typeface="Frutiger-Light"/>
            </a:endParaRPr>
          </a:p>
        </p:txBody>
      </p:sp>
    </p:spTree>
    <p:extLst>
      <p:ext uri="{BB962C8B-B14F-4D97-AF65-F5344CB8AC3E}">
        <p14:creationId xmlns:p14="http://schemas.microsoft.com/office/powerpoint/2010/main" val="4045561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58400" y="6431695"/>
            <a:ext cx="2133600" cy="307777"/>
          </a:xfrm>
          <a:prstGeom prst="rect">
            <a:avLst/>
          </a:prstGeom>
          <a:noFill/>
        </p:spPr>
        <p:txBody>
          <a:bodyPr wrap="square" rtlCol="0">
            <a:spAutoFit/>
          </a:bodyPr>
          <a:lstStyle/>
          <a:p>
            <a:endParaRPr lang="en-GB" sz="1400" dirty="0">
              <a:solidFill>
                <a:schemeClr val="bg2">
                  <a:lumMod val="50000"/>
                </a:schemeClr>
              </a:solidFill>
              <a:latin typeface="Frutiger-Bold" pitchFamily="2" charset="0"/>
            </a:endParaRPr>
          </a:p>
        </p:txBody>
      </p:sp>
      <p:pic>
        <p:nvPicPr>
          <p:cNvPr id="3" name="Picture 2"/>
          <p:cNvPicPr>
            <a:picLocks noChangeAspect="1"/>
          </p:cNvPicPr>
          <p:nvPr/>
        </p:nvPicPr>
        <p:blipFill>
          <a:blip r:embed="rId3"/>
          <a:stretch>
            <a:fillRect/>
          </a:stretch>
        </p:blipFill>
        <p:spPr>
          <a:xfrm>
            <a:off x="152400" y="13685"/>
            <a:ext cx="10060965" cy="6844315"/>
          </a:xfrm>
          <a:prstGeom prst="rect">
            <a:avLst/>
          </a:prstGeom>
        </p:spPr>
      </p:pic>
      <p:sp>
        <p:nvSpPr>
          <p:cNvPr id="4" name="TextBox 3"/>
          <p:cNvSpPr txBox="1"/>
          <p:nvPr/>
        </p:nvSpPr>
        <p:spPr>
          <a:xfrm>
            <a:off x="9770435" y="6488668"/>
            <a:ext cx="2438400" cy="369332"/>
          </a:xfrm>
          <a:prstGeom prst="rect">
            <a:avLst/>
          </a:prstGeom>
          <a:noFill/>
        </p:spPr>
        <p:txBody>
          <a:bodyPr wrap="square" rtlCol="0">
            <a:spAutoFit/>
          </a:bodyPr>
          <a:lstStyle/>
          <a:p>
            <a:r>
              <a:rPr lang="en-US" dirty="0" smtClean="0"/>
              <a:t>EU CARE Database 2021</a:t>
            </a:r>
            <a:endParaRPr lang="en-US" dirty="0"/>
          </a:p>
        </p:txBody>
      </p:sp>
    </p:spTree>
    <p:extLst>
      <p:ext uri="{BB962C8B-B14F-4D97-AF65-F5344CB8AC3E}">
        <p14:creationId xmlns:p14="http://schemas.microsoft.com/office/powerpoint/2010/main" val="788625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0" y="-9939"/>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800" dirty="0">
              <a:solidFill>
                <a:srgbClr val="CE6928"/>
              </a:solidFill>
            </a:endParaRPr>
          </a:p>
        </p:txBody>
      </p:sp>
      <p:sp>
        <p:nvSpPr>
          <p:cNvPr id="2" name="Title 1">
            <a:extLst>
              <a:ext uri="{FF2B5EF4-FFF2-40B4-BE49-F238E27FC236}">
                <a16:creationId xmlns:a16="http://schemas.microsoft.com/office/drawing/2014/main" id="{03CE1D36-B466-7547-9F2A-744E0E609CC0}"/>
              </a:ext>
            </a:extLst>
          </p:cNvPr>
          <p:cNvSpPr>
            <a:spLocks noGrp="1"/>
          </p:cNvSpPr>
          <p:nvPr>
            <p:ph type="title"/>
          </p:nvPr>
        </p:nvSpPr>
        <p:spPr>
          <a:xfrm>
            <a:off x="457199" y="69671"/>
            <a:ext cx="11558337" cy="1325563"/>
          </a:xfrm>
        </p:spPr>
        <p:txBody>
          <a:bodyPr>
            <a:normAutofit/>
          </a:bodyPr>
          <a:lstStyle/>
          <a:p>
            <a:pPr algn="ctr"/>
            <a:r>
              <a:rPr lang="en-US" sz="4800" b="1" dirty="0" smtClean="0">
                <a:solidFill>
                  <a:schemeClr val="bg1"/>
                </a:solidFill>
                <a:latin typeface="+mn-lt"/>
              </a:rPr>
              <a:t>Modal priority</a:t>
            </a:r>
            <a:endParaRPr lang="en-US" sz="4800" b="1" dirty="0">
              <a:solidFill>
                <a:schemeClr val="bg1"/>
              </a:solidFill>
              <a:latin typeface="+mn-lt"/>
            </a:endParaRPr>
          </a:p>
        </p:txBody>
      </p:sp>
      <p:pic>
        <p:nvPicPr>
          <p:cNvPr id="3" name="Picture 2"/>
          <p:cNvPicPr>
            <a:picLocks noChangeAspect="1"/>
          </p:cNvPicPr>
          <p:nvPr/>
        </p:nvPicPr>
        <p:blipFill>
          <a:blip r:embed="rId3"/>
          <a:stretch>
            <a:fillRect/>
          </a:stretch>
        </p:blipFill>
        <p:spPr>
          <a:xfrm>
            <a:off x="1295400" y="1474844"/>
            <a:ext cx="9772650" cy="5391807"/>
          </a:xfrm>
          <a:prstGeom prst="rect">
            <a:avLst/>
          </a:prstGeom>
        </p:spPr>
      </p:pic>
    </p:spTree>
    <p:extLst>
      <p:ext uri="{BB962C8B-B14F-4D97-AF65-F5344CB8AC3E}">
        <p14:creationId xmlns:p14="http://schemas.microsoft.com/office/powerpoint/2010/main" val="3512316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0" y="0"/>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smtClean="0">
                <a:solidFill>
                  <a:schemeClr val="bg1"/>
                </a:solidFill>
              </a:rPr>
              <a:t>Countermeasures</a:t>
            </a:r>
            <a:endParaRPr lang="en-US" sz="4800" b="1" dirty="0">
              <a:solidFill>
                <a:schemeClr val="bg1"/>
              </a:solidFill>
            </a:endParaRPr>
          </a:p>
        </p:txBody>
      </p:sp>
      <p:sp>
        <p:nvSpPr>
          <p:cNvPr id="2" name="TextBox 1"/>
          <p:cNvSpPr txBox="1"/>
          <p:nvPr/>
        </p:nvSpPr>
        <p:spPr>
          <a:xfrm>
            <a:off x="571500" y="1828800"/>
            <a:ext cx="11353800" cy="3416320"/>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Cycling and e-bikes</a:t>
            </a:r>
          </a:p>
          <a:p>
            <a:pPr marL="285750" indent="-285750">
              <a:buFont typeface="Arial" panose="020B0604020202020204" pitchFamily="34" charset="0"/>
              <a:buChar char="•"/>
            </a:pPr>
            <a:r>
              <a:rPr lang="en-US" sz="3600" dirty="0" smtClean="0"/>
              <a:t>Pedestrian safety and pedestrian falls</a:t>
            </a:r>
          </a:p>
          <a:p>
            <a:pPr marL="285750" indent="-285750">
              <a:buFont typeface="Arial" panose="020B0604020202020204" pitchFamily="34" charset="0"/>
              <a:buChar char="•"/>
            </a:pPr>
            <a:r>
              <a:rPr lang="en-US" sz="3600" dirty="0" smtClean="0"/>
              <a:t>Public transport – both outside and in the vehicles</a:t>
            </a:r>
          </a:p>
          <a:p>
            <a:pPr marL="285750" indent="-285750">
              <a:buFont typeface="Arial" panose="020B0604020202020204" pitchFamily="34" charset="0"/>
              <a:buChar char="•"/>
            </a:pPr>
            <a:r>
              <a:rPr lang="en-US" sz="3600" dirty="0" smtClean="0"/>
              <a:t>Infrastructure – including speed management</a:t>
            </a:r>
          </a:p>
          <a:p>
            <a:pPr marL="285750" indent="-285750">
              <a:buFont typeface="Arial" panose="020B0604020202020204" pitchFamily="34" charset="0"/>
              <a:buChar char="•"/>
            </a:pPr>
            <a:r>
              <a:rPr lang="en-US" sz="3600" dirty="0" smtClean="0"/>
              <a:t>Vehicle technologies – improving safety but also adapted to needs of older driver. </a:t>
            </a:r>
          </a:p>
        </p:txBody>
      </p:sp>
    </p:spTree>
    <p:extLst>
      <p:ext uri="{BB962C8B-B14F-4D97-AF65-F5344CB8AC3E}">
        <p14:creationId xmlns:p14="http://schemas.microsoft.com/office/powerpoint/2010/main" val="2325723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p:cNvSpPr/>
          <p:nvPr/>
        </p:nvSpPr>
        <p:spPr>
          <a:xfrm rot="5400000">
            <a:off x="434193" y="-434194"/>
            <a:ext cx="3429000" cy="4297387"/>
          </a:xfrm>
          <a:prstGeom prst="rtTriangle">
            <a:avLst/>
          </a:prstGeom>
          <a:solidFill>
            <a:srgbClr val="FD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Triangle 10"/>
          <p:cNvSpPr/>
          <p:nvPr/>
        </p:nvSpPr>
        <p:spPr>
          <a:xfrm>
            <a:off x="-1" y="3434442"/>
            <a:ext cx="4297387" cy="3429000"/>
          </a:xfrm>
          <a:prstGeom prst="rtTriangle">
            <a:avLst/>
          </a:prstGeom>
          <a:solidFill>
            <a:srgbClr val="FD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a:spLocks noChangeAspect="1"/>
          </p:cNvSpPr>
          <p:nvPr/>
        </p:nvSpPr>
        <p:spPr>
          <a:xfrm>
            <a:off x="0" y="0"/>
            <a:ext cx="12192000" cy="14847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600" dirty="0">
              <a:solidFill>
                <a:schemeClr val="bg1"/>
              </a:solidFill>
              <a:latin typeface="Frutiger-Bold" pitchFamily="2" charset="0"/>
            </a:endParaRPr>
          </a:p>
        </p:txBody>
      </p:sp>
      <p:pic>
        <p:nvPicPr>
          <p:cNvPr id="2" name="Picture 1"/>
          <p:cNvPicPr>
            <a:picLocks noChangeAspect="1"/>
          </p:cNvPicPr>
          <p:nvPr/>
        </p:nvPicPr>
        <p:blipFill>
          <a:blip r:embed="rId3"/>
          <a:stretch>
            <a:fillRect/>
          </a:stretch>
        </p:blipFill>
        <p:spPr>
          <a:xfrm>
            <a:off x="3157126" y="1479468"/>
            <a:ext cx="6285140" cy="5378532"/>
          </a:xfrm>
          <a:prstGeom prst="rect">
            <a:avLst/>
          </a:prstGeom>
        </p:spPr>
      </p:pic>
      <p:sp>
        <p:nvSpPr>
          <p:cNvPr id="7" name="Rectangle 6"/>
          <p:cNvSpPr>
            <a:spLocks noChangeAspect="1"/>
          </p:cNvSpPr>
          <p:nvPr/>
        </p:nvSpPr>
        <p:spPr>
          <a:xfrm>
            <a:off x="-1" y="0"/>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smtClean="0">
                <a:solidFill>
                  <a:schemeClr val="bg1"/>
                </a:solidFill>
              </a:rPr>
              <a:t>Recommendations</a:t>
            </a:r>
            <a:endParaRPr lang="en-US" sz="4800" b="1" dirty="0">
              <a:solidFill>
                <a:schemeClr val="bg1"/>
              </a:solidFill>
            </a:endParaRPr>
          </a:p>
        </p:txBody>
      </p:sp>
    </p:spTree>
    <p:extLst>
      <p:ext uri="{BB962C8B-B14F-4D97-AF65-F5344CB8AC3E}">
        <p14:creationId xmlns:p14="http://schemas.microsoft.com/office/powerpoint/2010/main" val="1399574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 so fast: EU puts brakes on drivers | South Burnett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0"/>
            <a:ext cx="12192001" cy="6858000"/>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30857" y="1926123"/>
            <a:ext cx="5363864" cy="861774"/>
          </a:xfrm>
          <a:prstGeom prst="rect">
            <a:avLst/>
          </a:prstGeom>
          <a:noFill/>
        </p:spPr>
        <p:txBody>
          <a:bodyPr wrap="square" rtlCol="0">
            <a:spAutoFit/>
          </a:bodyPr>
          <a:lstStyle/>
          <a:p>
            <a:pPr algn="ctr"/>
            <a:r>
              <a:rPr lang="en-US" altLang="en-US" sz="5000" b="1" kern="0" dirty="0" smtClean="0">
                <a:solidFill>
                  <a:schemeClr val="bg1"/>
                </a:solidFill>
                <a:ea typeface="+mj-ea"/>
              </a:rPr>
              <a:t>THANK YOU!</a:t>
            </a:r>
            <a:endParaRPr lang="en-US" altLang="en-US" sz="5000" b="1" kern="0" dirty="0">
              <a:solidFill>
                <a:schemeClr val="bg1"/>
              </a:solidFill>
              <a:ea typeface="+mj-ea"/>
            </a:endParaRPr>
          </a:p>
        </p:txBody>
      </p:sp>
      <p:sp>
        <p:nvSpPr>
          <p:cNvPr id="2" name="Rectangle 1"/>
          <p:cNvSpPr/>
          <p:nvPr/>
        </p:nvSpPr>
        <p:spPr>
          <a:xfrm>
            <a:off x="-7090" y="4714020"/>
            <a:ext cx="12192001" cy="1895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etsc_logo_rgbmax-01.png"/>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178425" y="5242776"/>
            <a:ext cx="3042659" cy="1433600"/>
          </a:xfrm>
          <a:prstGeom prst="rect">
            <a:avLst/>
          </a:prstGeom>
        </p:spPr>
      </p:pic>
      <p:sp>
        <p:nvSpPr>
          <p:cNvPr id="12" name="TextBox 11"/>
          <p:cNvSpPr txBox="1"/>
          <p:nvPr/>
        </p:nvSpPr>
        <p:spPr>
          <a:xfrm>
            <a:off x="-14179" y="4983194"/>
            <a:ext cx="4533900" cy="1231106"/>
          </a:xfrm>
          <a:prstGeom prst="rect">
            <a:avLst/>
          </a:prstGeom>
          <a:noFill/>
        </p:spPr>
        <p:txBody>
          <a:bodyPr wrap="square" rtlCol="0">
            <a:spAutoFit/>
          </a:bodyPr>
          <a:lstStyle/>
          <a:p>
            <a:pPr algn="ctr">
              <a:spcAft>
                <a:spcPts val="1200"/>
              </a:spcAft>
            </a:pPr>
            <a:r>
              <a:rPr lang="en-US" sz="4000" dirty="0" smtClean="0"/>
              <a:t>Jenny Carson</a:t>
            </a:r>
          </a:p>
          <a:p>
            <a:pPr algn="ctr"/>
            <a:r>
              <a:rPr lang="en-US" sz="2400" dirty="0" smtClean="0"/>
              <a:t>jenny.carson@etsc.eu</a:t>
            </a:r>
            <a:endParaRPr lang="en-GB" sz="2400" dirty="0"/>
          </a:p>
        </p:txBody>
      </p:sp>
      <p:sp>
        <p:nvSpPr>
          <p:cNvPr id="14" name="TextBox 13"/>
          <p:cNvSpPr txBox="1"/>
          <p:nvPr/>
        </p:nvSpPr>
        <p:spPr>
          <a:xfrm>
            <a:off x="9194871" y="4659162"/>
            <a:ext cx="2518381" cy="869469"/>
          </a:xfrm>
          <a:prstGeom prst="rect">
            <a:avLst/>
          </a:prstGeom>
          <a:noFill/>
        </p:spPr>
        <p:txBody>
          <a:bodyPr wrap="square" rtlCol="0">
            <a:spAutoFit/>
          </a:bodyPr>
          <a:lstStyle/>
          <a:p>
            <a:pPr>
              <a:spcAft>
                <a:spcPts val="300"/>
              </a:spcAft>
            </a:pPr>
            <a:r>
              <a:rPr lang="en-US" sz="2400" dirty="0" smtClean="0"/>
              <a:t>www.etsc.eu/pin</a:t>
            </a:r>
          </a:p>
          <a:p>
            <a:r>
              <a:rPr lang="en-US" sz="2400" dirty="0" smtClean="0"/>
              <a:t>     @</a:t>
            </a:r>
            <a:r>
              <a:rPr lang="en-US" sz="2400" dirty="0" err="1" smtClean="0"/>
              <a:t>etsc_eu</a:t>
            </a:r>
            <a:endParaRPr lang="en-GB" sz="2400" dirty="0"/>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6400" y="5183053"/>
            <a:ext cx="312802" cy="25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6"/>
          <a:stretch>
            <a:fillRect/>
          </a:stretch>
        </p:blipFill>
        <p:spPr>
          <a:xfrm>
            <a:off x="8181083" y="87215"/>
            <a:ext cx="3187469" cy="4457700"/>
          </a:xfrm>
          <a:prstGeom prst="rect">
            <a:avLst/>
          </a:prstGeom>
        </p:spPr>
      </p:pic>
    </p:spTree>
    <p:extLst>
      <p:ext uri="{BB962C8B-B14F-4D97-AF65-F5344CB8AC3E}">
        <p14:creationId xmlns:p14="http://schemas.microsoft.com/office/powerpoint/2010/main" val="772580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0" y="0"/>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CE6928"/>
              </a:solidFill>
            </a:endParaRPr>
          </a:p>
        </p:txBody>
      </p:sp>
      <p:sp>
        <p:nvSpPr>
          <p:cNvPr id="14" name="Title 1"/>
          <p:cNvSpPr txBox="1">
            <a:spLocks/>
          </p:cNvSpPr>
          <p:nvPr/>
        </p:nvSpPr>
        <p:spPr>
          <a:xfrm>
            <a:off x="2090211" y="344195"/>
            <a:ext cx="8011583" cy="757834"/>
          </a:xfrm>
          <a:prstGeom prst="rect">
            <a:avLst/>
          </a:prstGeom>
        </p:spPr>
        <p:txBody>
          <a:bodyPr lIns="91438" tIns="45719" rIns="91438" bIns="45719" anchor="b"/>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r>
              <a:rPr lang="en-US" sz="4800" b="1" dirty="0">
                <a:solidFill>
                  <a:srgbClr val="FFFFFF"/>
                </a:solidFill>
                <a:latin typeface="+mn-lt"/>
                <a:cs typeface="Frutiger-Light"/>
              </a:rPr>
              <a:t>ETSC PIN PROGRAMME</a:t>
            </a:r>
            <a:endParaRPr lang="en-GB" sz="4800" b="1" dirty="0">
              <a:solidFill>
                <a:srgbClr val="FFFFFF"/>
              </a:solidFill>
              <a:latin typeface="+mn-lt"/>
              <a:cs typeface="Frutiger-Bold"/>
            </a:endParaRPr>
          </a:p>
        </p:txBody>
      </p:sp>
      <p:sp>
        <p:nvSpPr>
          <p:cNvPr id="19" name="Rectangle 18"/>
          <p:cNvSpPr/>
          <p:nvPr/>
        </p:nvSpPr>
        <p:spPr>
          <a:xfrm>
            <a:off x="7680018" y="3029853"/>
            <a:ext cx="503357" cy="17020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a:stretch>
            <a:fillRect/>
          </a:stretch>
        </p:blipFill>
        <p:spPr>
          <a:xfrm>
            <a:off x="7541178" y="1981970"/>
            <a:ext cx="781036" cy="298511"/>
          </a:xfrm>
          <a:prstGeom prst="rect">
            <a:avLst/>
          </a:prstGeom>
        </p:spPr>
      </p:pic>
      <p:sp>
        <p:nvSpPr>
          <p:cNvPr id="20" name="Content Placeholder 2"/>
          <p:cNvSpPr txBox="1">
            <a:spLocks/>
          </p:cNvSpPr>
          <p:nvPr/>
        </p:nvSpPr>
        <p:spPr>
          <a:xfrm>
            <a:off x="260840" y="1710108"/>
            <a:ext cx="7091536" cy="3738191"/>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nSpc>
                <a:spcPct val="90000"/>
              </a:lnSpc>
              <a:spcBef>
                <a:spcPts val="1000"/>
              </a:spcBef>
              <a:buFont typeface="Arial" panose="020B0604020202020204" pitchFamily="34" charset="0"/>
              <a:buChar char="•"/>
            </a:pPr>
            <a:r>
              <a:rPr lang="nl-BE" altLang="en-US" dirty="0" smtClean="0">
                <a:solidFill>
                  <a:prstClr val="black"/>
                </a:solidFill>
              </a:rPr>
              <a:t>Experts from the </a:t>
            </a:r>
            <a:r>
              <a:rPr lang="en-GB" altLang="en-US" dirty="0" smtClean="0">
                <a:solidFill>
                  <a:prstClr val="black"/>
                </a:solidFill>
              </a:rPr>
              <a:t>32 participating countries, including all EU Member States</a:t>
            </a:r>
          </a:p>
          <a:p>
            <a:pPr marL="228600" indent="-228600">
              <a:lnSpc>
                <a:spcPct val="90000"/>
              </a:lnSpc>
              <a:spcBef>
                <a:spcPts val="1000"/>
              </a:spcBef>
              <a:buFont typeface="Arial" panose="020B0604020202020204" pitchFamily="34" charset="0"/>
              <a:buChar char="•"/>
            </a:pPr>
            <a:r>
              <a:rPr lang="en-GB" altLang="en-US" dirty="0" smtClean="0">
                <a:solidFill>
                  <a:prstClr val="black"/>
                </a:solidFill>
              </a:rPr>
              <a:t>Steering Group</a:t>
            </a:r>
          </a:p>
          <a:p>
            <a:pPr marL="228600" indent="-228600">
              <a:lnSpc>
                <a:spcPct val="90000"/>
              </a:lnSpc>
              <a:spcBef>
                <a:spcPts val="1000"/>
              </a:spcBef>
              <a:buFont typeface="Arial" panose="020B0604020202020204" pitchFamily="34" charset="0"/>
              <a:buChar char="•"/>
            </a:pPr>
            <a:r>
              <a:rPr lang="en-GB" altLang="en-US" dirty="0" smtClean="0">
                <a:solidFill>
                  <a:prstClr val="black"/>
                </a:solidFill>
              </a:rPr>
              <a:t>Annual report  </a:t>
            </a:r>
            <a:endParaRPr lang="en-GB" altLang="en-US" dirty="0">
              <a:solidFill>
                <a:prstClr val="black"/>
              </a:solidFill>
            </a:endParaRPr>
          </a:p>
          <a:p>
            <a:pPr marL="228600" indent="-228600">
              <a:lnSpc>
                <a:spcPct val="90000"/>
              </a:lnSpc>
              <a:spcBef>
                <a:spcPts val="1000"/>
              </a:spcBef>
              <a:buFont typeface="Arial" panose="020B0604020202020204" pitchFamily="34" charset="0"/>
              <a:buChar char="•"/>
            </a:pPr>
            <a:r>
              <a:rPr lang="en-US" altLang="en-US" dirty="0" smtClean="0">
                <a:solidFill>
                  <a:prstClr val="black"/>
                </a:solidFill>
              </a:rPr>
              <a:t>PIN Flash reports (46 so far)</a:t>
            </a:r>
          </a:p>
          <a:p>
            <a:pPr marL="228600" indent="-228600">
              <a:lnSpc>
                <a:spcPct val="90000"/>
              </a:lnSpc>
              <a:spcBef>
                <a:spcPts val="1000"/>
              </a:spcBef>
              <a:buFont typeface="Arial" panose="020B0604020202020204" pitchFamily="34" charset="0"/>
              <a:buChar char="•"/>
            </a:pPr>
            <a:r>
              <a:rPr lang="en-US" altLang="en-US" dirty="0" smtClean="0">
                <a:solidFill>
                  <a:prstClr val="black"/>
                </a:solidFill>
              </a:rPr>
              <a:t>PIN Talks</a:t>
            </a:r>
            <a:endParaRPr lang="en-US" altLang="en-US" dirty="0">
              <a:solidFill>
                <a:prstClr val="black"/>
              </a:solidFill>
            </a:endParaRPr>
          </a:p>
        </p:txBody>
      </p:sp>
      <p:grpSp>
        <p:nvGrpSpPr>
          <p:cNvPr id="15" name="Group 14"/>
          <p:cNvGrpSpPr/>
          <p:nvPr/>
        </p:nvGrpSpPr>
        <p:grpSpPr>
          <a:xfrm>
            <a:off x="735330" y="5950594"/>
            <a:ext cx="10392014" cy="831206"/>
            <a:chOff x="735330" y="5820710"/>
            <a:chExt cx="10392014" cy="831206"/>
          </a:xfrm>
        </p:grpSpPr>
        <p:pic>
          <p:nvPicPr>
            <p:cNvPr id="21" name="Picture 4" descr="http://media.brintex.com/Occurrence/27/Listing/8368/logo-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274" y="5846101"/>
              <a:ext cx="1416086" cy="73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5"/>
            <a:stretch>
              <a:fillRect/>
            </a:stretch>
          </p:blipFill>
          <p:spPr>
            <a:xfrm>
              <a:off x="7660754" y="5855519"/>
              <a:ext cx="1413172" cy="653018"/>
            </a:xfrm>
            <a:prstGeom prst="rect">
              <a:avLst/>
            </a:prstGeom>
          </p:spPr>
        </p:pic>
        <p:pic>
          <p:nvPicPr>
            <p:cNvPr id="24" name="Picture 23" descr="http://web.changenet.sk/aa/files/e0b5d33a0d0a58fabd5c1bd36364355f/Toyot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4712" y="5820710"/>
              <a:ext cx="1162546" cy="83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http://www.scandriaproject.eu/templates/Image/Logos%20Partner/PP11%20-%20trafikverket_rg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8233" y="6015648"/>
              <a:ext cx="1696767" cy="33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8"/>
            <a:stretch>
              <a:fillRect/>
            </a:stretch>
          </p:blipFill>
          <p:spPr>
            <a:xfrm>
              <a:off x="9448067" y="6063568"/>
              <a:ext cx="1679277" cy="197562"/>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330" y="5832233"/>
              <a:ext cx="1347201" cy="763524"/>
            </a:xfrm>
            <a:prstGeom prst="rect">
              <a:avLst/>
            </a:prstGeom>
          </p:spPr>
        </p:pic>
      </p:grpSp>
      <p:pic>
        <p:nvPicPr>
          <p:cNvPr id="16" name="Picture 15"/>
          <p:cNvPicPr>
            <a:picLocks noChangeAspect="1"/>
          </p:cNvPicPr>
          <p:nvPr/>
        </p:nvPicPr>
        <p:blipFill>
          <a:blip r:embed="rId10"/>
          <a:stretch>
            <a:fillRect/>
          </a:stretch>
        </p:blipFill>
        <p:spPr>
          <a:xfrm>
            <a:off x="8560980" y="1550178"/>
            <a:ext cx="3453450" cy="4577028"/>
          </a:xfrm>
          <a:prstGeom prst="rect">
            <a:avLst/>
          </a:prstGeom>
        </p:spPr>
      </p:pic>
    </p:spTree>
    <p:extLst>
      <p:ext uri="{BB962C8B-B14F-4D97-AF65-F5344CB8AC3E}">
        <p14:creationId xmlns:p14="http://schemas.microsoft.com/office/powerpoint/2010/main" val="158640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38400" y="0"/>
            <a:ext cx="9753600" cy="6858000"/>
          </a:xfrm>
          <a:prstGeom prst="rect">
            <a:avLst/>
          </a:prstGeom>
          <a:solidFill>
            <a:srgbClr val="FD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352800" y="685800"/>
            <a:ext cx="6438900" cy="2077492"/>
          </a:xfrm>
          <a:prstGeom prst="rect">
            <a:avLst/>
          </a:prstGeom>
        </p:spPr>
        <p:txBody>
          <a:bodyPr wrap="square">
            <a:spAutoFit/>
          </a:bodyPr>
          <a:lstStyle/>
          <a:p>
            <a:pPr algn="just">
              <a:defRPr/>
            </a:pPr>
            <a:r>
              <a:rPr lang="en-US" altLang="en-US" sz="3500" b="1" dirty="0" smtClean="0"/>
              <a:t>PIN Flash Report 45</a:t>
            </a:r>
          </a:p>
          <a:p>
            <a:pPr algn="just">
              <a:defRPr/>
            </a:pPr>
            <a:r>
              <a:rPr lang="en-US" sz="3500" b="1" dirty="0" smtClean="0"/>
              <a:t>Reducing older people’s road deaths on European roads</a:t>
            </a:r>
          </a:p>
          <a:p>
            <a:pPr algn="just">
              <a:defRPr/>
            </a:pPr>
            <a:r>
              <a:rPr lang="en-US" sz="2400" b="1" dirty="0" smtClean="0"/>
              <a:t>Published November 2023</a:t>
            </a:r>
            <a:endParaRPr lang="en-US" sz="2400" dirty="0"/>
          </a:p>
        </p:txBody>
      </p:sp>
      <p:pic>
        <p:nvPicPr>
          <p:cNvPr id="3" name="Picture 2"/>
          <p:cNvPicPr>
            <a:picLocks noChangeAspect="1"/>
          </p:cNvPicPr>
          <p:nvPr/>
        </p:nvPicPr>
        <p:blipFill>
          <a:blip r:embed="rId3"/>
          <a:stretch>
            <a:fillRect/>
          </a:stretch>
        </p:blipFill>
        <p:spPr>
          <a:xfrm>
            <a:off x="647700" y="342900"/>
            <a:ext cx="2370169" cy="33147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27" t="-952" r="927" b="952"/>
          <a:stretch/>
        </p:blipFill>
        <p:spPr>
          <a:xfrm>
            <a:off x="3352800" y="3200400"/>
            <a:ext cx="2508148" cy="3533254"/>
          </a:xfrm>
          <a:prstGeom prst="rect">
            <a:avLst/>
          </a:prstGeom>
          <a:ln>
            <a:noFill/>
          </a:ln>
          <a:effectLst>
            <a:outerShdw blurRad="190500" algn="tl" rotWithShape="0">
              <a:srgbClr val="000000">
                <a:alpha val="70000"/>
              </a:srgbClr>
            </a:outerShdw>
          </a:effectLst>
        </p:spPr>
      </p:pic>
      <p:sp>
        <p:nvSpPr>
          <p:cNvPr id="7" name="Rectangle 6"/>
          <p:cNvSpPr/>
          <p:nvPr/>
        </p:nvSpPr>
        <p:spPr>
          <a:xfrm>
            <a:off x="6179152" y="3928281"/>
            <a:ext cx="5976342" cy="2077492"/>
          </a:xfrm>
          <a:prstGeom prst="rect">
            <a:avLst/>
          </a:prstGeom>
        </p:spPr>
        <p:txBody>
          <a:bodyPr wrap="square">
            <a:spAutoFit/>
          </a:bodyPr>
          <a:lstStyle/>
          <a:p>
            <a:pPr algn="just">
              <a:defRPr/>
            </a:pPr>
            <a:r>
              <a:rPr lang="en-US" altLang="en-US" sz="3500" b="1" dirty="0" smtClean="0">
                <a:latin typeface="Frutiger LT Std 57 Cn" panose="020B0606020204020204" pitchFamily="34" charset="0"/>
              </a:rPr>
              <a:t>PIN Flash Report 38</a:t>
            </a:r>
          </a:p>
          <a:p>
            <a:pPr algn="just">
              <a:defRPr/>
            </a:pPr>
            <a:r>
              <a:rPr lang="en-US" sz="3500" b="1" dirty="0" smtClean="0">
                <a:latin typeface="Frutiger LT Std 57 Cn" panose="020B0606020204020204" pitchFamily="34" charset="0"/>
              </a:rPr>
              <a:t>How Safe is Walking and Cycling in the EU?</a:t>
            </a:r>
          </a:p>
          <a:p>
            <a:pPr algn="just">
              <a:defRPr/>
            </a:pPr>
            <a:r>
              <a:rPr lang="en-US" sz="2400" b="1" dirty="0" smtClean="0">
                <a:latin typeface="Frutiger LT Std 57 Cn" panose="020B0606020204020204" pitchFamily="34" charset="0"/>
              </a:rPr>
              <a:t>Published January 2020</a:t>
            </a:r>
            <a:endParaRPr lang="en-US" sz="2400" dirty="0">
              <a:latin typeface="Frutiger LT Std 57 Cn" panose="020B0606020204020204" pitchFamily="34" charset="0"/>
            </a:endParaRPr>
          </a:p>
        </p:txBody>
      </p:sp>
    </p:spTree>
    <p:extLst>
      <p:ext uri="{BB962C8B-B14F-4D97-AF65-F5344CB8AC3E}">
        <p14:creationId xmlns:p14="http://schemas.microsoft.com/office/powerpoint/2010/main" val="1830429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5334000" cy="6539630"/>
          </a:xfrm>
          <a:prstGeom prst="rect">
            <a:avLst/>
          </a:prstGeom>
        </p:spPr>
      </p:pic>
      <p:sp>
        <p:nvSpPr>
          <p:cNvPr id="2" name="TextBox 1"/>
          <p:cNvSpPr txBox="1"/>
          <p:nvPr/>
        </p:nvSpPr>
        <p:spPr>
          <a:xfrm>
            <a:off x="3886200" y="6385740"/>
            <a:ext cx="1219200" cy="307777"/>
          </a:xfrm>
          <a:prstGeom prst="rect">
            <a:avLst/>
          </a:prstGeom>
          <a:noFill/>
        </p:spPr>
        <p:txBody>
          <a:bodyPr wrap="square" rtlCol="0">
            <a:spAutoFit/>
          </a:bodyPr>
          <a:lstStyle/>
          <a:p>
            <a:r>
              <a:rPr lang="en-GB" sz="1400" dirty="0" smtClean="0"/>
              <a:t>2018 figures</a:t>
            </a:r>
          </a:p>
        </p:txBody>
      </p:sp>
    </p:spTree>
    <p:extLst>
      <p:ext uri="{BB962C8B-B14F-4D97-AF65-F5344CB8AC3E}">
        <p14:creationId xmlns:p14="http://schemas.microsoft.com/office/powerpoint/2010/main" val="4167054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446" y="0"/>
            <a:ext cx="12178554" cy="6858000"/>
          </a:xfrm>
          <a:prstGeom prst="rect">
            <a:avLst/>
          </a:prstGeom>
        </p:spPr>
      </p:pic>
      <p:grpSp>
        <p:nvGrpSpPr>
          <p:cNvPr id="11" name="Group 10"/>
          <p:cNvGrpSpPr/>
          <p:nvPr/>
        </p:nvGrpSpPr>
        <p:grpSpPr>
          <a:xfrm>
            <a:off x="457200" y="1562100"/>
            <a:ext cx="7200900" cy="1866900"/>
            <a:chOff x="457200" y="1562100"/>
            <a:chExt cx="7200900" cy="1866900"/>
          </a:xfrm>
        </p:grpSpPr>
        <p:sp>
          <p:nvSpPr>
            <p:cNvPr id="3" name="Oval 2"/>
            <p:cNvSpPr/>
            <p:nvPr/>
          </p:nvSpPr>
          <p:spPr>
            <a:xfrm>
              <a:off x="457200" y="1562100"/>
              <a:ext cx="2133600" cy="18669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1635</a:t>
              </a:r>
            </a:p>
            <a:p>
              <a:pPr algn="ctr"/>
              <a:r>
                <a:rPr lang="en-US" sz="2000" dirty="0" smtClean="0"/>
                <a:t>Pedestrians killed by car</a:t>
              </a:r>
              <a:endParaRPr lang="en-US" sz="2000" dirty="0"/>
            </a:p>
          </p:txBody>
        </p:sp>
        <p:cxnSp>
          <p:nvCxnSpPr>
            <p:cNvPr id="5" name="Straight Arrow Connector 4"/>
            <p:cNvCxnSpPr/>
            <p:nvPr/>
          </p:nvCxnSpPr>
          <p:spPr>
            <a:xfrm flipV="1">
              <a:off x="2400300" y="2400300"/>
              <a:ext cx="5257800" cy="1289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2" name="Group 11"/>
          <p:cNvGrpSpPr/>
          <p:nvPr/>
        </p:nvGrpSpPr>
        <p:grpSpPr>
          <a:xfrm>
            <a:off x="10742871" y="226609"/>
            <a:ext cx="1241794" cy="3591808"/>
            <a:chOff x="10742871" y="226609"/>
            <a:chExt cx="1241794" cy="3591808"/>
          </a:xfrm>
        </p:grpSpPr>
        <p:sp>
          <p:nvSpPr>
            <p:cNvPr id="10" name="Oval 9"/>
            <p:cNvSpPr/>
            <p:nvPr/>
          </p:nvSpPr>
          <p:spPr>
            <a:xfrm>
              <a:off x="10954636" y="1561214"/>
              <a:ext cx="818264" cy="225720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742871" y="226609"/>
              <a:ext cx="1241794" cy="369332"/>
            </a:xfrm>
            <a:prstGeom prst="rect">
              <a:avLst/>
            </a:prstGeom>
            <a:noFill/>
            <a:ln>
              <a:solidFill>
                <a:schemeClr val="tx1"/>
              </a:solidFill>
            </a:ln>
          </p:spPr>
          <p:txBody>
            <a:bodyPr wrap="square" rtlCol="0">
              <a:spAutoFit/>
            </a:bodyPr>
            <a:lstStyle/>
            <a:p>
              <a:r>
                <a:rPr lang="en-US" dirty="0" smtClean="0"/>
                <a:t>66% VRUs</a:t>
              </a:r>
              <a:endParaRPr lang="en-US" dirty="0"/>
            </a:p>
          </p:txBody>
        </p:sp>
        <p:cxnSp>
          <p:nvCxnSpPr>
            <p:cNvPr id="8" name="Straight Arrow Connector 7"/>
            <p:cNvCxnSpPr>
              <a:stCxn id="4" idx="2"/>
              <a:endCxn id="10" idx="0"/>
            </p:cNvCxnSpPr>
            <p:nvPr/>
          </p:nvCxnSpPr>
          <p:spPr>
            <a:xfrm>
              <a:off x="11363768" y="595941"/>
              <a:ext cx="0" cy="9652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26144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3465" y="-6723"/>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smtClean="0">
                <a:solidFill>
                  <a:schemeClr val="bg1"/>
                </a:solidFill>
              </a:rPr>
              <a:t>The scale of the problem – older people</a:t>
            </a:r>
            <a:endParaRPr lang="en-US" sz="4800" b="1" dirty="0">
              <a:solidFill>
                <a:schemeClr val="bg1"/>
              </a:solidFill>
            </a:endParaRPr>
          </a:p>
        </p:txBody>
      </p:sp>
      <p:pic>
        <p:nvPicPr>
          <p:cNvPr id="7" name="Picture 6"/>
          <p:cNvPicPr>
            <a:picLocks noChangeAspect="1"/>
          </p:cNvPicPr>
          <p:nvPr/>
        </p:nvPicPr>
        <p:blipFill>
          <a:blip r:embed="rId3"/>
          <a:stretch>
            <a:fillRect/>
          </a:stretch>
        </p:blipFill>
        <p:spPr>
          <a:xfrm>
            <a:off x="0" y="2537171"/>
            <a:ext cx="3107569" cy="3276600"/>
          </a:xfrm>
          <a:prstGeom prst="rect">
            <a:avLst/>
          </a:prstGeom>
        </p:spPr>
      </p:pic>
      <p:pic>
        <p:nvPicPr>
          <p:cNvPr id="8" name="Picture 7"/>
          <p:cNvPicPr>
            <a:picLocks noChangeAspect="1"/>
          </p:cNvPicPr>
          <p:nvPr/>
        </p:nvPicPr>
        <p:blipFill>
          <a:blip r:embed="rId4"/>
          <a:stretch>
            <a:fillRect/>
          </a:stretch>
        </p:blipFill>
        <p:spPr>
          <a:xfrm>
            <a:off x="4000500" y="1484784"/>
            <a:ext cx="7581900" cy="5307329"/>
          </a:xfrm>
          <a:prstGeom prst="rect">
            <a:avLst/>
          </a:prstGeom>
        </p:spPr>
      </p:pic>
    </p:spTree>
    <p:extLst>
      <p:ext uri="{BB962C8B-B14F-4D97-AF65-F5344CB8AC3E}">
        <p14:creationId xmlns:p14="http://schemas.microsoft.com/office/powerpoint/2010/main" val="3667603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3465" y="0"/>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smtClean="0">
                <a:solidFill>
                  <a:schemeClr val="bg1"/>
                </a:solidFill>
              </a:rPr>
              <a:t>Road mortality older people – country comparisons</a:t>
            </a:r>
            <a:endParaRPr lang="en-US" sz="4800" b="1" dirty="0">
              <a:solidFill>
                <a:schemeClr val="bg1"/>
              </a:solidFill>
            </a:endParaRPr>
          </a:p>
        </p:txBody>
      </p:sp>
      <p:pic>
        <p:nvPicPr>
          <p:cNvPr id="2" name="Picture 1"/>
          <p:cNvPicPr>
            <a:picLocks noChangeAspect="1"/>
          </p:cNvPicPr>
          <p:nvPr/>
        </p:nvPicPr>
        <p:blipFill>
          <a:blip r:embed="rId3"/>
          <a:stretch>
            <a:fillRect/>
          </a:stretch>
        </p:blipFill>
        <p:spPr>
          <a:xfrm>
            <a:off x="1597784" y="1489215"/>
            <a:ext cx="9562314" cy="5368785"/>
          </a:xfrm>
          <a:prstGeom prst="rect">
            <a:avLst/>
          </a:prstGeom>
        </p:spPr>
      </p:pic>
      <p:sp>
        <p:nvSpPr>
          <p:cNvPr id="3" name="Oval 2"/>
          <p:cNvSpPr/>
          <p:nvPr/>
        </p:nvSpPr>
        <p:spPr>
          <a:xfrm>
            <a:off x="5753100" y="3657600"/>
            <a:ext cx="342900" cy="3200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008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0" y="0"/>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800" b="1" dirty="0" smtClean="0">
                <a:solidFill>
                  <a:schemeClr val="bg1"/>
                </a:solidFill>
              </a:rPr>
              <a:t>Older people - road </a:t>
            </a:r>
            <a:r>
              <a:rPr lang="en-US" sz="4800" b="1" dirty="0" smtClean="0">
                <a:solidFill>
                  <a:schemeClr val="bg1"/>
                </a:solidFill>
              </a:rPr>
              <a:t>user groups</a:t>
            </a:r>
            <a:endParaRPr lang="en-US" sz="4800" b="1" dirty="0">
              <a:solidFill>
                <a:schemeClr val="bg1"/>
              </a:solidFill>
            </a:endParaRPr>
          </a:p>
        </p:txBody>
      </p:sp>
      <p:sp>
        <p:nvSpPr>
          <p:cNvPr id="7" name="TextBox 6"/>
          <p:cNvSpPr txBox="1"/>
          <p:nvPr/>
        </p:nvSpPr>
        <p:spPr>
          <a:xfrm>
            <a:off x="10058400" y="6431695"/>
            <a:ext cx="2133600" cy="307777"/>
          </a:xfrm>
          <a:prstGeom prst="rect">
            <a:avLst/>
          </a:prstGeom>
          <a:noFill/>
        </p:spPr>
        <p:txBody>
          <a:bodyPr wrap="square" rtlCol="0">
            <a:spAutoFit/>
          </a:bodyPr>
          <a:lstStyle/>
          <a:p>
            <a:endParaRPr lang="en-GB" sz="1400" dirty="0">
              <a:solidFill>
                <a:schemeClr val="bg2">
                  <a:lumMod val="50000"/>
                </a:schemeClr>
              </a:solidFill>
              <a:latin typeface="Frutiger-Bold" pitchFamily="2" charset="0"/>
            </a:endParaRPr>
          </a:p>
        </p:txBody>
      </p:sp>
      <p:pic>
        <p:nvPicPr>
          <p:cNvPr id="4" name="Picture 3"/>
          <p:cNvPicPr>
            <a:picLocks noChangeAspect="1"/>
          </p:cNvPicPr>
          <p:nvPr/>
        </p:nvPicPr>
        <p:blipFill>
          <a:blip r:embed="rId3"/>
          <a:stretch>
            <a:fillRect/>
          </a:stretch>
        </p:blipFill>
        <p:spPr>
          <a:xfrm>
            <a:off x="1008940" y="1507604"/>
            <a:ext cx="10174120" cy="5096586"/>
          </a:xfrm>
          <a:prstGeom prst="rect">
            <a:avLst/>
          </a:prstGeom>
        </p:spPr>
      </p:pic>
      <p:sp>
        <p:nvSpPr>
          <p:cNvPr id="2" name="TextBox 1"/>
          <p:cNvSpPr txBox="1"/>
          <p:nvPr/>
        </p:nvSpPr>
        <p:spPr>
          <a:xfrm>
            <a:off x="10173410" y="6450403"/>
            <a:ext cx="2019300" cy="369332"/>
          </a:xfrm>
          <a:prstGeom prst="rect">
            <a:avLst/>
          </a:prstGeom>
          <a:noFill/>
        </p:spPr>
        <p:txBody>
          <a:bodyPr wrap="square" rtlCol="0">
            <a:spAutoFit/>
          </a:bodyPr>
          <a:lstStyle/>
          <a:p>
            <a:r>
              <a:rPr lang="en-US" dirty="0" smtClean="0"/>
              <a:t>Average 2020-2022</a:t>
            </a:r>
            <a:endParaRPr lang="en-US" dirty="0"/>
          </a:p>
        </p:txBody>
      </p:sp>
      <p:sp>
        <p:nvSpPr>
          <p:cNvPr id="3" name="Oval 2"/>
          <p:cNvSpPr/>
          <p:nvPr/>
        </p:nvSpPr>
        <p:spPr>
          <a:xfrm>
            <a:off x="8420100" y="1447800"/>
            <a:ext cx="457200" cy="47933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34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spect="1"/>
          </p:cNvSpPr>
          <p:nvPr/>
        </p:nvSpPr>
        <p:spPr>
          <a:xfrm>
            <a:off x="0" y="-19280"/>
            <a:ext cx="12192000" cy="1484784"/>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400" b="1" dirty="0" smtClean="0">
                <a:solidFill>
                  <a:schemeClr val="bg1"/>
                </a:solidFill>
              </a:rPr>
              <a:t>Gender</a:t>
            </a:r>
            <a:endParaRPr lang="en-US" sz="4400" b="1" dirty="0">
              <a:solidFill>
                <a:schemeClr val="bg1"/>
              </a:solidFill>
            </a:endParaRPr>
          </a:p>
        </p:txBody>
      </p:sp>
      <p:sp>
        <p:nvSpPr>
          <p:cNvPr id="14" name="Title 1"/>
          <p:cNvSpPr txBox="1">
            <a:spLocks/>
          </p:cNvSpPr>
          <p:nvPr/>
        </p:nvSpPr>
        <p:spPr>
          <a:xfrm>
            <a:off x="2090211" y="344195"/>
            <a:ext cx="8011583" cy="757834"/>
          </a:xfrm>
          <a:prstGeom prst="rect">
            <a:avLst/>
          </a:prstGeom>
        </p:spPr>
        <p:txBody>
          <a:bodyPr lIns="91438" tIns="45719" rIns="91438" bIns="45719" anchor="b"/>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defRPr/>
            </a:pPr>
            <a:endParaRPr lang="en-GB" sz="24000" b="1" dirty="0">
              <a:solidFill>
                <a:srgbClr val="FFFFFF"/>
              </a:solidFill>
              <a:latin typeface="Frutiger-Bold" pitchFamily="2" charset="0"/>
              <a:cs typeface="Frutiger-Bold"/>
            </a:endParaRPr>
          </a:p>
        </p:txBody>
      </p:sp>
      <p:sp>
        <p:nvSpPr>
          <p:cNvPr id="19" name="Rectangle 18"/>
          <p:cNvSpPr/>
          <p:nvPr/>
        </p:nvSpPr>
        <p:spPr>
          <a:xfrm>
            <a:off x="7680018" y="3029853"/>
            <a:ext cx="503357" cy="17020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a:stretch>
            <a:fillRect/>
          </a:stretch>
        </p:blipFill>
        <p:spPr>
          <a:xfrm>
            <a:off x="7541178" y="1981970"/>
            <a:ext cx="781036" cy="298511"/>
          </a:xfrm>
          <a:prstGeom prst="rect">
            <a:avLst/>
          </a:prstGeom>
        </p:spPr>
      </p:pic>
      <p:pic>
        <p:nvPicPr>
          <p:cNvPr id="4" name="Picture 3"/>
          <p:cNvPicPr>
            <a:picLocks noChangeAspect="1"/>
          </p:cNvPicPr>
          <p:nvPr/>
        </p:nvPicPr>
        <p:blipFill>
          <a:blip r:embed="rId4"/>
          <a:stretch>
            <a:fillRect/>
          </a:stretch>
        </p:blipFill>
        <p:spPr>
          <a:xfrm>
            <a:off x="0" y="1560983"/>
            <a:ext cx="10516278" cy="5297017"/>
          </a:xfrm>
          <a:prstGeom prst="rect">
            <a:avLst/>
          </a:prstGeom>
        </p:spPr>
      </p:pic>
      <p:pic>
        <p:nvPicPr>
          <p:cNvPr id="5" name="Picture 4"/>
          <p:cNvPicPr>
            <a:picLocks noChangeAspect="1"/>
          </p:cNvPicPr>
          <p:nvPr/>
        </p:nvPicPr>
        <p:blipFill>
          <a:blip r:embed="rId5"/>
          <a:stretch>
            <a:fillRect/>
          </a:stretch>
        </p:blipFill>
        <p:spPr>
          <a:xfrm>
            <a:off x="6096000" y="51506"/>
            <a:ext cx="5944430" cy="1343212"/>
          </a:xfrm>
          <a:prstGeom prst="rect">
            <a:avLst/>
          </a:prstGeom>
        </p:spPr>
      </p:pic>
      <p:sp>
        <p:nvSpPr>
          <p:cNvPr id="8" name="TextBox 7"/>
          <p:cNvSpPr txBox="1"/>
          <p:nvPr/>
        </p:nvSpPr>
        <p:spPr>
          <a:xfrm>
            <a:off x="10173410" y="6450403"/>
            <a:ext cx="2019300" cy="369332"/>
          </a:xfrm>
          <a:prstGeom prst="rect">
            <a:avLst/>
          </a:prstGeom>
          <a:noFill/>
        </p:spPr>
        <p:txBody>
          <a:bodyPr wrap="square" rtlCol="0">
            <a:spAutoFit/>
          </a:bodyPr>
          <a:lstStyle/>
          <a:p>
            <a:r>
              <a:rPr lang="en-US" dirty="0" smtClean="0"/>
              <a:t>Average 2019-2021</a:t>
            </a:r>
            <a:endParaRPr lang="en-US" dirty="0"/>
          </a:p>
        </p:txBody>
      </p:sp>
    </p:spTree>
    <p:extLst>
      <p:ext uri="{BB962C8B-B14F-4D97-AF65-F5344CB8AC3E}">
        <p14:creationId xmlns:p14="http://schemas.microsoft.com/office/powerpoint/2010/main" val="280603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TotalTime>
  <Words>309</Words>
  <Application>Microsoft Office PowerPoint</Application>
  <PresentationFormat>Widescreen</PresentationFormat>
  <Paragraphs>61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 Light</vt:lpstr>
      <vt:lpstr>Calibri</vt:lpstr>
      <vt:lpstr>Frutiger-Light</vt:lpstr>
      <vt:lpstr>Frutiger-Bold</vt:lpstr>
      <vt:lpstr>Arial</vt:lpstr>
      <vt:lpstr>Frutiger LT Std 57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Modal priority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Muetze</dc:creator>
  <cp:lastModifiedBy>Jenny Carson</cp:lastModifiedBy>
  <cp:revision>228</cp:revision>
  <cp:lastPrinted>2023-11-06T14:56:22Z</cp:lastPrinted>
  <dcterms:created xsi:type="dcterms:W3CDTF">2020-06-26T16:37:07Z</dcterms:created>
  <dcterms:modified xsi:type="dcterms:W3CDTF">2024-09-13T13:53:07Z</dcterms:modified>
</cp:coreProperties>
</file>