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55" r:id="rId5"/>
  </p:sldMasterIdLst>
  <p:notesMasterIdLst>
    <p:notesMasterId r:id="rId25"/>
  </p:notesMasterIdLst>
  <p:sldIdLst>
    <p:sldId id="290" r:id="rId6"/>
    <p:sldId id="326" r:id="rId7"/>
    <p:sldId id="342" r:id="rId8"/>
    <p:sldId id="257" r:id="rId9"/>
    <p:sldId id="327" r:id="rId10"/>
    <p:sldId id="328" r:id="rId11"/>
    <p:sldId id="329" r:id="rId12"/>
    <p:sldId id="330" r:id="rId13"/>
    <p:sldId id="325" r:id="rId14"/>
    <p:sldId id="336" r:id="rId15"/>
    <p:sldId id="339" r:id="rId16"/>
    <p:sldId id="341" r:id="rId17"/>
    <p:sldId id="335" r:id="rId18"/>
    <p:sldId id="340" r:id="rId19"/>
    <p:sldId id="332" r:id="rId20"/>
    <p:sldId id="333" r:id="rId21"/>
    <p:sldId id="334" r:id="rId22"/>
    <p:sldId id="322" r:id="rId23"/>
    <p:sldId id="343" r:id="rId24"/>
  </p:sldIdLst>
  <p:sldSz cx="12192000" cy="6858000"/>
  <p:notesSz cx="6858000" cy="9144000"/>
  <p:defaultTextStyle>
    <a:defPPr>
      <a:defRPr lang="en-US"/>
    </a:defPPr>
    <a:lvl1pPr marL="0" indent="0" algn="l" defTabSz="914400" rtl="0" eaLnBrk="1" latinLnBrk="0" hangingPunct="1">
      <a:lnSpc>
        <a:spcPct val="100000"/>
      </a:lnSpc>
      <a:spcBef>
        <a:spcPts val="0"/>
      </a:spcBef>
      <a:buFontTx/>
      <a:buNone/>
      <a:defRPr sz="2000" kern="1200">
        <a:solidFill>
          <a:schemeClr val="accent1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lnSpc>
        <a:spcPct val="100000"/>
      </a:lnSpc>
      <a:spcBef>
        <a:spcPts val="0"/>
      </a:spcBef>
      <a:spcAft>
        <a:spcPts val="500"/>
      </a:spcAft>
      <a:buFont typeface="Arial" panose="020B0604020202020204" pitchFamily="34" charset="0"/>
      <a:buChar char="•"/>
      <a:defRPr sz="2000" kern="1200">
        <a:solidFill>
          <a:schemeClr val="accent1"/>
        </a:solidFill>
        <a:latin typeface="+mn-lt"/>
        <a:ea typeface="+mn-ea"/>
        <a:cs typeface="+mn-cs"/>
      </a:defRPr>
    </a:lvl2pPr>
    <a:lvl3pPr marL="630000" indent="-180000" algn="l" defTabSz="914400" rtl="0" eaLnBrk="1" latinLnBrk="0" hangingPunct="1">
      <a:lnSpc>
        <a:spcPct val="100000"/>
      </a:lnSpc>
      <a:spcBef>
        <a:spcPts val="0"/>
      </a:spcBef>
      <a:spcAft>
        <a:spcPts val="500"/>
      </a:spcAft>
      <a:buFont typeface="Arial" panose="020B0604020202020204" pitchFamily="34" charset="0"/>
      <a:buChar char="•"/>
      <a:defRPr sz="2000" kern="1200">
        <a:solidFill>
          <a:schemeClr val="accent1"/>
        </a:solidFill>
        <a:latin typeface="+mn-lt"/>
        <a:ea typeface="+mn-ea"/>
        <a:cs typeface="+mn-cs"/>
      </a:defRPr>
    </a:lvl3pPr>
    <a:lvl4pPr marL="1080000" indent="-180000" algn="l" defTabSz="914400" rtl="0" eaLnBrk="1" latinLnBrk="0" hangingPunct="1">
      <a:lnSpc>
        <a:spcPct val="100000"/>
      </a:lnSpc>
      <a:spcBef>
        <a:spcPts val="0"/>
      </a:spcBef>
      <a:spcAft>
        <a:spcPts val="500"/>
      </a:spcAft>
      <a:buFont typeface="Arial" panose="020B0604020202020204" pitchFamily="34" charset="0"/>
      <a:buChar char="•"/>
      <a:defRPr sz="2000" kern="1200">
        <a:solidFill>
          <a:schemeClr val="accent1"/>
        </a:solidFill>
        <a:latin typeface="+mn-lt"/>
        <a:ea typeface="+mn-ea"/>
        <a:cs typeface="+mn-cs"/>
      </a:defRPr>
    </a:lvl4pPr>
    <a:lvl5pPr marL="360000" indent="-360000" algn="l" defTabSz="914400" rtl="0" eaLnBrk="1" latinLnBrk="0" hangingPunct="1">
      <a:lnSpc>
        <a:spcPct val="100000"/>
      </a:lnSpc>
      <a:spcBef>
        <a:spcPts val="0"/>
      </a:spcBef>
      <a:spcAft>
        <a:spcPts val="500"/>
      </a:spcAft>
      <a:buFont typeface="+mj-lt"/>
      <a:buAutoNum type="arabicPeriod"/>
      <a:defRPr sz="2000" kern="1200">
        <a:solidFill>
          <a:schemeClr val="accent1"/>
        </a:solidFill>
        <a:latin typeface="+mn-lt"/>
        <a:ea typeface="+mn-ea"/>
        <a:cs typeface="+mn-cs"/>
      </a:defRPr>
    </a:lvl5pPr>
    <a:lvl6pPr marL="0" indent="0" algn="l" defTabSz="914400" rtl="0" eaLnBrk="1" latinLnBrk="0" hangingPunct="1">
      <a:lnSpc>
        <a:spcPct val="100000"/>
      </a:lnSpc>
      <a:spcBef>
        <a:spcPts val="0"/>
      </a:spcBef>
      <a:buFontTx/>
      <a:buNone/>
      <a:defRPr sz="1500" kern="1200">
        <a:solidFill>
          <a:schemeClr val="accent1"/>
        </a:solidFill>
        <a:latin typeface="+mn-lt"/>
        <a:ea typeface="+mn-ea"/>
        <a:cs typeface="+mn-cs"/>
      </a:defRPr>
    </a:lvl6pPr>
    <a:lvl7pPr marL="180000" indent="-180000" algn="l" defTabSz="914400" rtl="0" eaLnBrk="1" latinLnBrk="0" hangingPunct="1">
      <a:lnSpc>
        <a:spcPct val="100000"/>
      </a:lnSpc>
      <a:spcBef>
        <a:spcPts val="0"/>
      </a:spcBef>
      <a:spcAft>
        <a:spcPts val="400"/>
      </a:spcAft>
      <a:buFont typeface="Arial" panose="020B0604020202020204" pitchFamily="34" charset="0"/>
      <a:buChar char="•"/>
      <a:defRPr sz="1500" kern="1200" baseline="0">
        <a:solidFill>
          <a:schemeClr val="accent1"/>
        </a:solidFill>
        <a:latin typeface="+mn-lt"/>
        <a:ea typeface="+mn-ea"/>
        <a:cs typeface="+mn-cs"/>
      </a:defRPr>
    </a:lvl7pPr>
    <a:lvl8pPr marL="630000" indent="-180000" algn="l" defTabSz="914400" rtl="0" eaLnBrk="1" latinLnBrk="0" hangingPunct="1">
      <a:lnSpc>
        <a:spcPct val="100000"/>
      </a:lnSpc>
      <a:spcBef>
        <a:spcPts val="0"/>
      </a:spcBef>
      <a:spcAft>
        <a:spcPts val="400"/>
      </a:spcAft>
      <a:buFont typeface="Arial" panose="020B0604020202020204" pitchFamily="34" charset="0"/>
      <a:buChar char="•"/>
      <a:defRPr sz="1500" kern="1200">
        <a:solidFill>
          <a:schemeClr val="accent1"/>
        </a:solidFill>
        <a:latin typeface="+mn-lt"/>
        <a:ea typeface="+mn-ea"/>
        <a:cs typeface="+mn-cs"/>
      </a:defRPr>
    </a:lvl8pPr>
    <a:lvl9pPr marL="360000" indent="-360000" algn="l" defTabSz="914400" rtl="0" eaLnBrk="1" latinLnBrk="0" hangingPunct="1">
      <a:lnSpc>
        <a:spcPct val="100000"/>
      </a:lnSpc>
      <a:spcBef>
        <a:spcPts val="0"/>
      </a:spcBef>
      <a:spcAft>
        <a:spcPts val="400"/>
      </a:spcAft>
      <a:buFont typeface="+mj-lt"/>
      <a:buAutoNum type="arabicPeriod"/>
      <a:defRPr sz="1500" kern="1200">
        <a:solidFill>
          <a:schemeClr val="accent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ta Kontić Bezjak" initials="VKB" lastIdx="4" clrIdx="0">
    <p:extLst>
      <p:ext uri="{19B8F6BF-5375-455C-9EA6-DF929625EA0E}">
        <p15:presenceInfo xmlns:p15="http://schemas.microsoft.com/office/powerpoint/2012/main" userId="S-1-5-21-883249467-966921291-1845911597-141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AFB0F0D4-E29D-41FC-BB40-55DCE46ED4A6}">
  <a:tblStyle styleId="{AFB0F0D4-E29D-41FC-BB40-55DCE46ED4A6}" styleName="Interzero">
    <a:tblBg>
      <a:fill>
        <a:solidFill>
          <a:srgbClr val="EDEDED"/>
        </a:solidFill>
      </a:fill>
    </a:tblBg>
    <a:wholeTbl>
      <a:tcTxStyle b="off" i="off">
        <a:fontRef idx="minor"/>
        <a:schemeClr val="tx1"/>
      </a:tcTxStyle>
      <a:tcStyle>
        <a:tcBdr>
          <a:left>
            <a:ln w="114300" cap="flat" cmpd="sng" algn="ctr">
              <a:solidFill>
                <a:srgbClr val="FFFFFF"/>
              </a:solidFill>
              <a:prstDash val="solid"/>
            </a:ln>
          </a:left>
          <a:right>
            <a:ln w="114300" cap="flat" cmpd="sng" algn="ctr">
              <a:solidFill>
                <a:srgbClr val="FFFFFF"/>
              </a:solidFill>
              <a:prstDash val="solid"/>
            </a:ln>
          </a:right>
          <a:top>
            <a:ln w="114300" cap="flat" cmpd="sng" algn="ctr">
              <a:solidFill>
                <a:srgbClr val="FFFFFF"/>
              </a:solidFill>
              <a:prstDash val="solid"/>
            </a:ln>
          </a:top>
          <a:bottom>
            <a:ln w="114300" cap="flat" cmpd="sng" algn="ctr">
              <a:solidFill>
                <a:srgbClr val="FFFFFF"/>
              </a:solidFill>
              <a:prstDash val="solid"/>
            </a:ln>
          </a:bottom>
          <a:insideH>
            <a:ln w="114300" cap="flat" cmpd="sng" algn="ctr">
              <a:solidFill>
                <a:srgbClr val="FFFFFF"/>
              </a:solidFill>
              <a:prstDash val="solid"/>
            </a:ln>
          </a:insideH>
          <a:insideV>
            <a:ln w="114300" cap="flat" cmpd="sng" algn="ctr">
              <a:solidFill>
                <a:srgbClr val="FFFFFF"/>
              </a:solidFill>
              <a:prstDash val="solid"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Style>
        <a:tcBdr/>
      </a:tcStyle>
    </a:band1H>
    <a:band2H>
      <a:tcStyle>
        <a:tcBdr/>
        <a:fill>
          <a:solidFill>
            <a:srgbClr val="CCCCCC"/>
          </a:solidFill>
        </a:fill>
      </a:tcStyle>
    </a:band2H>
    <a:band1V>
      <a:tcStyle>
        <a:tcBdr/>
      </a:tcStyle>
    </a:band1V>
    <a:band2V>
      <a:tcStyle>
        <a:tcBdr/>
        <a:fill>
          <a:solidFill>
            <a:srgbClr val="CCCCCC"/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TxStyle b="on" i="off">
        <a:fontRef idx="major"/>
        <a:srgbClr val="FFFFFF"/>
      </a:tcTxStyle>
      <a:tcStyle>
        <a:tcBdr/>
        <a:fill>
          <a:solidFill>
            <a:srgbClr val="009DD3"/>
          </a:solidFill>
        </a:fill>
      </a:tcStyle>
    </a:firstRow>
    <a:neCell>
      <a:tcStyle>
        <a:tcBdr/>
      </a:tcStyle>
    </a:neCell>
    <a:nwCell>
      <a:tcStyle>
        <a:tcBdr/>
      </a:tcStyle>
    </a:nwCell>
    <a:extLst/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16" autoAdjust="0"/>
    <p:restoredTop sz="94706"/>
  </p:normalViewPr>
  <p:slideViewPr>
    <p:cSldViewPr snapToObjects="1" showGuides="1">
      <p:cViewPr varScale="1">
        <p:scale>
          <a:sx n="82" d="100"/>
          <a:sy n="82" d="100"/>
        </p:scale>
        <p:origin x="11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2EE8C74-7C6F-4475-8539-9262031D9BB6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8F4ABFF-F8FA-4113-BDA5-71E54E6A4D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053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ABFF-F8FA-4113-BDA5-71E54E6A4DB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40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noProof="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4ABFF-F8FA-4113-BDA5-71E54E6A4D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68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4ABFF-F8FA-4113-BDA5-71E54E6A4D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42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4ABFF-F8FA-4113-BDA5-71E54E6A4D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4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4ABFF-F8FA-4113-BDA5-71E54E6A4D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90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ABFF-F8FA-4113-BDA5-71E54E6A4DB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032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ABFF-F8FA-4113-BDA5-71E54E6A4DB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199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4ABFF-F8FA-4113-BDA5-71E54E6A4D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470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ABFF-F8FA-4113-BDA5-71E54E6A4DB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39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ABFF-F8FA-4113-BDA5-71E54E6A4DB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597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ABFF-F8FA-4113-BDA5-71E54E6A4DB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974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noProof="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4ABFF-F8FA-4113-BDA5-71E54E6A4D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022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ABFF-F8FA-4113-BDA5-71E54E6A4DB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75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3D18D6B-CC3C-45F2-BB2A-7D38EB6ED3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9255" y="0"/>
            <a:ext cx="12193200" cy="5841638"/>
          </a:xfrm>
          <a:prstGeom prst="rect">
            <a:avLst/>
          </a:prstGeom>
          <a:blipFill>
            <a:blip r:embed="rId2"/>
            <a:srcRect/>
            <a:stretch>
              <a:fillRect t="-3678" b="-3495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F330CA-C08F-E415-441E-1B33E567169A}"/>
              </a:ext>
            </a:extLst>
          </p:cNvPr>
          <p:cNvSpPr/>
          <p:nvPr userDrawn="1"/>
        </p:nvSpPr>
        <p:spPr>
          <a:xfrm>
            <a:off x="1537890" y="0"/>
            <a:ext cx="10654110" cy="5841638"/>
          </a:xfrm>
          <a:prstGeom prst="rect">
            <a:avLst/>
          </a:prstGeom>
          <a:solidFill>
            <a:schemeClr val="bg1">
              <a:alpha val="7001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5E64F5-1438-C58A-5A23-D7F7289031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92144" y="1657520"/>
            <a:ext cx="9170784" cy="1575096"/>
          </a:xfrm>
        </p:spPr>
        <p:txBody>
          <a:bodyPr anchor="b"/>
          <a:lstStyle>
            <a:lvl1pPr algn="l">
              <a:lnSpc>
                <a:spcPts val="6000"/>
              </a:lnSpc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presentation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1BE7D0A-6EBE-DD6C-5177-1EF3DDB4D2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92144" y="4296379"/>
            <a:ext cx="9170784" cy="4146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000"/>
              </a:lnSpc>
              <a:buNone/>
              <a:defRPr sz="3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Authors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C25483-B422-89DF-BEBA-4224005E3B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91544" y="5125515"/>
            <a:ext cx="9170785" cy="48502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defRPr sz="20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dirty="0"/>
              <a:t>Place</a:t>
            </a:r>
          </a:p>
          <a:p>
            <a:pPr lvl="0"/>
            <a:r>
              <a:rPr lang="de-DE" noProof="0" dirty="0"/>
              <a:t>Date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40BD857-C28D-526E-D8D9-C45341E263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2313" y="3357563"/>
            <a:ext cx="9251950" cy="68421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6000"/>
              </a:lnSpc>
              <a:defRPr sz="6000" baseline="0"/>
            </a:lvl1pPr>
          </a:lstStyle>
          <a:p>
            <a:pPr lvl="0"/>
            <a:r>
              <a:rPr lang="en-GB" dirty="0"/>
              <a:t>Subtitle </a:t>
            </a:r>
            <a:endParaRPr lang="en-S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0C112A-C43B-F78A-32C7-C86021DC83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49128" y="512676"/>
            <a:ext cx="698500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02FA6E-72FB-7FB4-8C3F-9C87D06A9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6225"/>
          <a:stretch/>
        </p:blipFill>
        <p:spPr>
          <a:xfrm>
            <a:off x="501090" y="512398"/>
            <a:ext cx="647701" cy="6477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D8996F-505A-F9A5-64D6-F1F53F591D85}"/>
              </a:ext>
            </a:extLst>
          </p:cNvPr>
          <p:cNvSpPr/>
          <p:nvPr userDrawn="1"/>
        </p:nvSpPr>
        <p:spPr>
          <a:xfrm>
            <a:off x="5514025" y="476672"/>
            <a:ext cx="526663" cy="647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D0D807-0735-3E1C-763F-D3173398624F}"/>
              </a:ext>
            </a:extLst>
          </p:cNvPr>
          <p:cNvSpPr/>
          <p:nvPr userDrawn="1"/>
        </p:nvSpPr>
        <p:spPr>
          <a:xfrm>
            <a:off x="6890703" y="476672"/>
            <a:ext cx="526663" cy="647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21" name="Picture Placeholder 24">
            <a:extLst>
              <a:ext uri="{FF2B5EF4-FFF2-40B4-BE49-F238E27FC236}">
                <a16:creationId xmlns:a16="http://schemas.microsoft.com/office/drawing/2014/main" id="{FB29B2AB-A0DA-A082-FD8A-3D365C5448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030163" y="6034304"/>
            <a:ext cx="828092" cy="6710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/>
          <a:p>
            <a:endParaRPr lang="en-SI" dirty="0"/>
          </a:p>
        </p:txBody>
      </p:sp>
      <p:sp>
        <p:nvSpPr>
          <p:cNvPr id="22" name="Picture Placeholder 24">
            <a:extLst>
              <a:ext uri="{FF2B5EF4-FFF2-40B4-BE49-F238E27FC236}">
                <a16:creationId xmlns:a16="http://schemas.microsoft.com/office/drawing/2014/main" id="{EF82CBFE-277B-2598-BDD5-1548B5CF3CE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11712" y="6034304"/>
            <a:ext cx="828092" cy="6710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/>
          <a:p>
            <a:endParaRPr lang="en-SI" dirty="0"/>
          </a:p>
        </p:txBody>
      </p:sp>
      <p:sp>
        <p:nvSpPr>
          <p:cNvPr id="23" name="Picture Placeholder 24">
            <a:extLst>
              <a:ext uri="{FF2B5EF4-FFF2-40B4-BE49-F238E27FC236}">
                <a16:creationId xmlns:a16="http://schemas.microsoft.com/office/drawing/2014/main" id="{32550FE0-EB55-C689-6D22-52D23AD8B69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93945" y="6034305"/>
            <a:ext cx="828092" cy="6710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/>
          <a:p>
            <a:endParaRPr lang="en-SI" dirty="0"/>
          </a:p>
        </p:txBody>
      </p:sp>
      <p:sp>
        <p:nvSpPr>
          <p:cNvPr id="24" name="Picture Placeholder 24">
            <a:extLst>
              <a:ext uri="{FF2B5EF4-FFF2-40B4-BE49-F238E27FC236}">
                <a16:creationId xmlns:a16="http://schemas.microsoft.com/office/drawing/2014/main" id="{601E0AE5-CB5B-E4B3-B861-2099C447963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70623" y="6034305"/>
            <a:ext cx="828092" cy="6710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/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757598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1" userDrawn="1">
          <p15:clr>
            <a:srgbClr val="FBAE40"/>
          </p15:clr>
        </p15:guide>
        <p15:guide id="2" orient="horz" pos="3383" userDrawn="1">
          <p15:clr>
            <a:srgbClr val="FBAE40"/>
          </p15:clr>
        </p15:guide>
        <p15:guide id="3" orient="horz" pos="37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E5B9E-71BD-4BBA-F874-4C8BC337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1ABD2-D53A-562C-B0D4-F7E0680D8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2505E-6A9D-7CC8-6F60-E3D2D6D6D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6864E-A03A-A582-B3EE-9985EF2C6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C7F9A-F6B7-22AB-ABC3-223053110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6F6B87-FD7F-B1E7-9162-6A5C429E4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CB16C-267F-4F0A-A47E-CB257F3A7FDF}" type="datetime1">
              <a:rPr lang="hr-HR" smtClean="0"/>
              <a:t>19.9.2024.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3FC445-FB56-1C6A-0C73-65364861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Konferencija „Gradovi za klimatsku neutralnost” / Ljubljana, 23. – 24. 4. 2023.                #Cities4ClimateNeutrality    #CLIMASUM    #10godinaCIVINETSloHrJIE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19602-F9E9-AA2A-9DC5-FCFE3A03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38A8-6479-4BF7-882A-C9D0488E17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065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9869F-0E3E-71E7-4746-A6A5E20AC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E85514-84A2-EABB-02C9-D5755DEBF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405CE-7ED7-4ED4-8016-5EB30EC831AE}" type="datetime1">
              <a:rPr lang="hr-HR" smtClean="0"/>
              <a:t>19.9.2024.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DBB38-7950-B50C-F048-C804998B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Konferencija „Gradovi za klimatsku neutralnost” / Ljubljana, 23. – 24. 4. 2023.                #Cities4ClimateNeutrality    #CLIMASUM    #10godinaCIVINETSloHrJIE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59213-ABC7-3084-ADD7-169CFD2CB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38A8-6479-4BF7-882A-C9D0488E17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1808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163094-AD11-128A-5417-5205B7F59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F1EFF-7303-4E70-8AFE-B75B1E7530CF}" type="datetime1">
              <a:rPr lang="hr-HR" smtClean="0"/>
              <a:t>19.9.2024.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688EC1-B35C-8AFA-E48D-667DABA72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Konferencija „Gradovi za klimatsku neutralnost” / Ljubljana, 23. – 24. 4. 2023.                #Cities4ClimateNeutrality    #CLIMASUM    #10godinaCIVINETSloHrJIE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F7D5A-0CEA-81E3-BCF1-331EFC0D1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38A8-6479-4BF7-882A-C9D0488E17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678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6CEC8-8B4F-94FA-FCD3-DDC1E9192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2C914-6DF4-D1E9-78CE-322313B9C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5153C-8047-0E78-54F0-3546231EB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EE0F4E-ABCD-1F20-C30D-EFCBA34BD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C5508-C7FD-4C3B-9C8A-64A9938F0DE0}" type="datetime1">
              <a:rPr lang="hr-HR" smtClean="0"/>
              <a:t>19.9.2024.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339D0-07AB-17EC-A84E-D1FDF533C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Konferencija „Gradovi za klimatsku neutralnost” / Ljubljana, 23. – 24. 4. 2023.                #Cities4ClimateNeutrality    #CLIMASUM    #10godinaCIVINETSloHrJIE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B0793-08AC-A85C-D8A1-7119166CF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38A8-6479-4BF7-882A-C9D0488E17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8874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F9FD9-6AFD-B14A-6B74-937EC0F97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00F670-FE9A-B210-C412-3FC296F159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D7944-2A0F-CB96-3CDC-92B504833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18B52-91AF-C01B-975E-59426BAF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CAFF-4337-4A40-8630-5B79634CD4D1}" type="datetime1">
              <a:rPr lang="hr-HR" smtClean="0"/>
              <a:t>19.9.2024.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5815F1-9E05-3994-D064-91D9AEC1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Konferencija „Gradovi za klimatsku neutralnost” / Ljubljana, 23. – 24. 4. 2023.                #Cities4ClimateNeutrality    #CLIMASUM    #10godinaCIVINETSloHrJIE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36061-ED79-9400-B044-6E011ABFE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38A8-6479-4BF7-882A-C9D0488E17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0840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2A2D9-ADD3-4974-1E11-ADA49441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3AB142-7C5A-1B86-BBF8-54C0BC7F1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7BFD3-A856-FA6C-1502-B34215C7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3310-65FE-4BB6-9BC5-1A7589EAD8DD}" type="datetime1">
              <a:rPr lang="hr-HR" smtClean="0"/>
              <a:t>19.9.2024.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3392E-DAFB-E1C8-986A-B028936B1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Konferencija „Gradovi za klimatsku neutralnost” / Ljubljana, 23. – 24. 4. 2023.                #Cities4ClimateNeutrality    #CLIMASUM    #10godinaCIVINETSloHrJIE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F8AE5-4829-3ADB-239D-2274AC24F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38A8-6479-4BF7-882A-C9D0488E17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0592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62320A-0774-2681-4E63-BFCFAFA93F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2975E9-BBF2-F2BD-2085-3AB3EC535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C6074-6B6D-F632-250B-35234AB7E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5DEE-C215-4E09-AEF4-C3EB6B7CA542}" type="datetime1">
              <a:rPr lang="hr-HR" smtClean="0"/>
              <a:t>19.9.2024.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34273-3882-E433-D7B2-54A97CFD6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Konferencija „Gradovi za klimatsku neutralnost” / Ljubljana, 23. – 24. 4. 2023.                #Cities4ClimateNeutrality    #CLIMASUM    #10godinaCIVINETSloHrJIE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C3B9A-DCCF-5AC2-0503-72E4690A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38A8-6479-4BF7-882A-C9D0488E17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136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3A1162-F364-D0DC-281A-19C47008D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1556792"/>
            <a:ext cx="9421495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A8E59CD-61C4-8965-CA10-B3E0F9B83B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0863" y="2743200"/>
            <a:ext cx="9420225" cy="3563937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02F92C-1ABC-79B8-EC34-11A5EE0631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6225"/>
          <a:stretch/>
        </p:blipFill>
        <p:spPr>
          <a:xfrm>
            <a:off x="501090" y="512398"/>
            <a:ext cx="647701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53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1" userDrawn="1">
          <p15:clr>
            <a:srgbClr val="FBAE40"/>
          </p15:clr>
        </p15:guide>
        <p15:guide id="2" orient="horz" pos="3383" userDrawn="1">
          <p15:clr>
            <a:srgbClr val="FBAE40"/>
          </p15:clr>
        </p15:guide>
        <p15:guide id="3" orient="horz" pos="373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1CA22B5-1683-9C09-6976-D45AF229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1556792"/>
            <a:ext cx="9421495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7082A0A-A7BB-17AA-A9A8-A6ADBBFEF2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0863" y="5768479"/>
            <a:ext cx="9420225" cy="864096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32D7435-6514-D951-5151-2B97ECE239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71588" y="2744788"/>
            <a:ext cx="9432000" cy="28082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/>
          <a:p>
            <a:endParaRPr lang="en-S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6F1EED-148D-20B8-F5FF-C141DEEAB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6225"/>
          <a:stretch/>
        </p:blipFill>
        <p:spPr>
          <a:xfrm>
            <a:off x="501090" y="512398"/>
            <a:ext cx="647701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51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1" userDrawn="1">
          <p15:clr>
            <a:srgbClr val="FBAE40"/>
          </p15:clr>
        </p15:guide>
        <p15:guide id="2" orient="horz" pos="3383" userDrawn="1">
          <p15:clr>
            <a:srgbClr val="FBAE40"/>
          </p15:clr>
        </p15:guide>
        <p15:guide id="3" orient="horz" pos="373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1CA22B5-1683-9C09-6976-D45AF229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1556792"/>
            <a:ext cx="9421495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7082A0A-A7BB-17AA-A9A8-A6ADBBFEF2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0863" y="5768479"/>
            <a:ext cx="9420225" cy="864096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FFDD636F-1A73-2458-0092-42756FB172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70800" y="2744788"/>
            <a:ext cx="4680000" cy="28082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SI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226C4B8A-F202-84DB-8F8D-FFCF153786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7440" y="2744788"/>
            <a:ext cx="4680000" cy="28082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06C188-8588-1059-F3C1-6EC25C2AB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6225"/>
          <a:stretch/>
        </p:blipFill>
        <p:spPr>
          <a:xfrm>
            <a:off x="501090" y="512398"/>
            <a:ext cx="647701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67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1" userDrawn="1">
          <p15:clr>
            <a:srgbClr val="FBAE40"/>
          </p15:clr>
        </p15:guide>
        <p15:guide id="2" orient="horz" pos="3383" userDrawn="1">
          <p15:clr>
            <a:srgbClr val="FBAE40"/>
          </p15:clr>
        </p15:guide>
        <p15:guide id="3" orient="horz" pos="373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1CA22B5-1683-9C09-6976-D45AF229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1556792"/>
            <a:ext cx="9421495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7082A0A-A7BB-17AA-A9A8-A6ADBBFEF2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0863" y="5768479"/>
            <a:ext cx="9420225" cy="864096"/>
          </a:xfrm>
          <a:prstGeom prst="rect">
            <a:avLst/>
          </a:prstGeom>
        </p:spPr>
        <p:txBody>
          <a:bodyPr lIns="0" tIns="0" rIns="0" bIns="0"/>
          <a:lstStyle/>
          <a:p>
            <a:endParaRPr lang="en-GB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DF2A9131-86F4-BA47-9FD4-FBF99750AA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71587" y="2744788"/>
            <a:ext cx="3060000" cy="28082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n-SI" dirty="0"/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21694229-0865-3E1B-F160-5606700332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51337" y="2743200"/>
            <a:ext cx="3060000" cy="28082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n-SI"/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F7F3247B-F858-8E1C-13AF-395FCCC42F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31088" y="2744788"/>
            <a:ext cx="3060000" cy="28082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n-S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2E719B-806F-1C03-7C0E-8C640A6AD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6225"/>
          <a:stretch/>
        </p:blipFill>
        <p:spPr>
          <a:xfrm>
            <a:off x="501090" y="512398"/>
            <a:ext cx="647701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99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1" userDrawn="1">
          <p15:clr>
            <a:srgbClr val="FBAE40"/>
          </p15:clr>
        </p15:guide>
        <p15:guide id="2" orient="horz" pos="3383" userDrawn="1">
          <p15:clr>
            <a:srgbClr val="FBAE40"/>
          </p15:clr>
        </p15:guide>
        <p15:guide id="3" orient="horz" pos="373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A378-AF5E-2D36-088F-72D68DD32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F9AD7E-B71D-37C1-863D-83FF72D31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96EC3-6AC5-D513-F56A-AD30E4B1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8F028-A02D-4741-9FD6-D235C4C6AADE}" type="datetime1">
              <a:rPr lang="hr-HR" smtClean="0"/>
              <a:t>19.9.2024.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23041-B791-BACC-B4BD-D93C8D9DF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Konferencija „Gradovi za klimatsku neutralnost” / Ljubljana, 23. – 24. 4. 2023.                #Cities4ClimateNeutrality    #CLIMASUM    #10godinaCIVINETSloHrJIE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10392-CCFE-8874-1EEC-857709461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38A8-6479-4BF7-882A-C9D0488E17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6391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4115A-1A0D-5144-47AB-CF6BBB2CB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8F2B2-2C02-2CA5-1B06-EB83D59D0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6B9E0-008D-1BB2-6F12-B8F63F122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1193C-A758-4AB7-A294-50537E36A911}" type="datetime1">
              <a:rPr lang="hr-HR" smtClean="0"/>
              <a:t>19.9.2024.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0527E-C8BE-DAA3-EC69-6E10D577F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Konferencija „Gradovi za klimatsku neutralnost” / Ljubljana, 23. – 24. 4. 2023.                #Cities4ClimateNeutrality    #CLIMASUM    #10godinaCIVINETSloHrJIE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0774D-5B18-6955-00F4-5EF13C15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38A8-6479-4BF7-882A-C9D0488E17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819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59E17-0D67-B14D-21AA-946D3D66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DFBC5-C721-4B5D-2A9E-6DF20D05C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81068-0D34-020B-78A6-6FCD8571B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29F6-B561-4D15-94A3-793FF7595335}" type="datetime1">
              <a:rPr lang="hr-HR" smtClean="0"/>
              <a:t>19.9.2024.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F2E5C-CE33-A211-0D85-57B4AA2F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Konferencija „Gradovi za klimatsku neutralnost” / Ljubljana, 23. – 24. 4. 2023.                #Cities4ClimateNeutrality    #CLIMASUM    #10godinaCIVINETSloHrJIE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F05E3-59B2-90F6-8846-72362DD9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38A8-6479-4BF7-882A-C9D0488E17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536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3D821-EAC3-3DDD-876A-85954F964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D4272-9396-C8DF-3ED2-C77A48D2D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0887D-79A7-27C8-1556-0B85FA1FF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8EF38-E7CD-6B9E-6C11-680EC419A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5CD9-49F5-491E-9487-C5C651784274}" type="datetime1">
              <a:rPr lang="hr-HR" smtClean="0"/>
              <a:t>19.9.2024.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7CBBB-B390-96E1-422D-3F96AC611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Konferencija „Gradovi za klimatsku neutralnost” / Ljubljana, 23. – 24. 4. 2023.                #Cities4ClimateNeutrality    #CLIMASUM    #10godinaCIVINETSloHrJIE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126BF-57AA-762E-22DC-4171D680B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38A8-6479-4BF7-882A-C9D0488E17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484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1BA9-6AB3-4C4B-A476-F2531760D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1556792"/>
            <a:ext cx="9421495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consectetur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endParaRPr lang="en-US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4589F65-0999-D8A2-B870-6C21FFF51114}"/>
              </a:ext>
            </a:extLst>
          </p:cNvPr>
          <p:cNvSpPr txBox="1">
            <a:spLocks/>
          </p:cNvSpPr>
          <p:nvPr userDrawn="1"/>
        </p:nvSpPr>
        <p:spPr>
          <a:xfrm>
            <a:off x="1270863" y="2743200"/>
            <a:ext cx="9420225" cy="3563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GB" sz="2000" b="0" i="0" kern="12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>
                <a:cs typeface="Arial" panose="020B0604020202020204" pitchFamily="34" charset="0"/>
              </a:rPr>
              <a:t>Curabitur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sodales</a:t>
            </a:r>
            <a:r>
              <a:rPr lang="en-GB" dirty="0">
                <a:cs typeface="Arial" panose="020B0604020202020204" pitchFamily="34" charset="0"/>
              </a:rPr>
              <a:t> dictum </a:t>
            </a:r>
            <a:r>
              <a:rPr lang="en-GB" dirty="0" err="1">
                <a:cs typeface="Arial" panose="020B0604020202020204" pitchFamily="34" charset="0"/>
              </a:rPr>
              <a:t>risus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eget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imperdiet</a:t>
            </a:r>
            <a:r>
              <a:rPr lang="en-GB" dirty="0">
                <a:cs typeface="Arial" panose="020B0604020202020204" pitchFamily="34" charset="0"/>
              </a:rPr>
              <a:t> ante </a:t>
            </a:r>
            <a:r>
              <a:rPr lang="en-GB" dirty="0" err="1">
                <a:cs typeface="Arial" panose="020B0604020202020204" pitchFamily="34" charset="0"/>
              </a:rPr>
              <a:t>laoreet</a:t>
            </a:r>
            <a:r>
              <a:rPr lang="en-GB" dirty="0">
                <a:cs typeface="Arial" panose="020B0604020202020204" pitchFamily="34" charset="0"/>
              </a:rPr>
              <a:t> sed. Marius </a:t>
            </a:r>
            <a:r>
              <a:rPr lang="en-GB" dirty="0" err="1">
                <a:cs typeface="Arial" panose="020B0604020202020204" pitchFamily="34" charset="0"/>
              </a:rPr>
              <a:t>suscipit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lacus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nec</a:t>
            </a:r>
            <a:r>
              <a:rPr lang="en-GB" dirty="0">
                <a:cs typeface="Arial" panose="020B0604020202020204" pitchFamily="34" charset="0"/>
              </a:rPr>
              <a:t> cursus </a:t>
            </a:r>
            <a:r>
              <a:rPr lang="en-GB" dirty="0" err="1">
                <a:cs typeface="Arial" panose="020B0604020202020204" pitchFamily="34" charset="0"/>
              </a:rPr>
              <a:t>lobortis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diam</a:t>
            </a:r>
            <a:r>
              <a:rPr lang="en-GB" dirty="0">
                <a:cs typeface="Arial" panose="020B0604020202020204" pitchFamily="34" charset="0"/>
              </a:rPr>
              <a:t> mi </a:t>
            </a:r>
            <a:r>
              <a:rPr lang="en-GB" dirty="0" err="1">
                <a:solidFill>
                  <a:srgbClr val="00B050"/>
                </a:solidFill>
                <a:cs typeface="Arial" panose="020B0604020202020204" pitchFamily="34" charset="0"/>
              </a:rPr>
              <a:t>consectetur</a:t>
            </a:r>
            <a:r>
              <a:rPr lang="en-GB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B050"/>
                </a:solidFill>
                <a:cs typeface="Arial" panose="020B0604020202020204" pitchFamily="34" charset="0"/>
              </a:rPr>
              <a:t>nisl</a:t>
            </a:r>
            <a:r>
              <a:rPr lang="en-GB" dirty="0">
                <a:cs typeface="Arial" panose="020B0604020202020204" pitchFamily="34" charset="0"/>
              </a:rPr>
              <a:t>, et </a:t>
            </a:r>
            <a:r>
              <a:rPr lang="en-GB" dirty="0" err="1">
                <a:cs typeface="Arial" panose="020B0604020202020204" pitchFamily="34" charset="0"/>
              </a:rPr>
              <a:t>omare</a:t>
            </a:r>
            <a:r>
              <a:rPr lang="en-GB" dirty="0">
                <a:cs typeface="Arial" panose="020B0604020202020204" pitchFamily="34" charset="0"/>
              </a:rPr>
              <a:t> ante </a:t>
            </a:r>
            <a:r>
              <a:rPr lang="en-GB" dirty="0" err="1">
                <a:cs typeface="Arial" panose="020B0604020202020204" pitchFamily="34" charset="0"/>
              </a:rPr>
              <a:t>nisl</a:t>
            </a:r>
            <a:r>
              <a:rPr lang="en-GB" dirty="0">
                <a:cs typeface="Arial" panose="020B0604020202020204" pitchFamily="34" charset="0"/>
              </a:rPr>
              <a:t> id </a:t>
            </a:r>
            <a:r>
              <a:rPr lang="en-GB" dirty="0" err="1">
                <a:cs typeface="Arial" panose="020B0604020202020204" pitchFamily="34" charset="0"/>
              </a:rPr>
              <a:t>augue</a:t>
            </a:r>
            <a:r>
              <a:rPr lang="en-GB" dirty="0">
                <a:cs typeface="Arial" panose="020B0604020202020204" pitchFamily="34" charset="0"/>
              </a:rPr>
              <a:t>.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r>
              <a:rPr lang="en-GB" dirty="0" err="1">
                <a:cs typeface="Arial" panose="020B0604020202020204" pitchFamily="34" charset="0"/>
              </a:rPr>
              <a:t>Sed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elementum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nibh</a:t>
            </a:r>
            <a:r>
              <a:rPr lang="en-GB" dirty="0">
                <a:cs typeface="Arial" panose="020B0604020202020204" pitchFamily="34" charset="0"/>
              </a:rPr>
              <a:t> ac nisi </a:t>
            </a:r>
            <a:r>
              <a:rPr lang="en-GB" dirty="0" err="1">
                <a:cs typeface="Arial" panose="020B0604020202020204" pitchFamily="34" charset="0"/>
              </a:rPr>
              <a:t>aliquet</a:t>
            </a:r>
            <a:r>
              <a:rPr lang="en-GB" dirty="0">
                <a:cs typeface="Arial" panose="020B0604020202020204" pitchFamily="34" charset="0"/>
              </a:rPr>
              <a:t> a </a:t>
            </a:r>
            <a:r>
              <a:rPr lang="en-GB" dirty="0" err="1">
                <a:cs typeface="Arial" panose="020B0604020202020204" pitchFamily="34" charset="0"/>
              </a:rPr>
              <a:t>aliquam</a:t>
            </a:r>
            <a:r>
              <a:rPr lang="en-GB" dirty="0">
                <a:cs typeface="Arial" panose="020B0604020202020204" pitchFamily="34" charset="0"/>
              </a:rPr>
              <a:t> nisi </a:t>
            </a:r>
            <a:r>
              <a:rPr lang="en-GB" dirty="0" err="1">
                <a:cs typeface="Arial" panose="020B0604020202020204" pitchFamily="34" charset="0"/>
              </a:rPr>
              <a:t>sodales</a:t>
            </a:r>
            <a:r>
              <a:rPr lang="en-GB" dirty="0">
                <a:cs typeface="Arial" panose="020B0604020202020204" pitchFamily="34" charset="0"/>
              </a:rPr>
              <a:t>. </a:t>
            </a:r>
            <a:r>
              <a:rPr lang="en-GB" dirty="0" err="1">
                <a:cs typeface="Arial" panose="020B0604020202020204" pitchFamily="34" charset="0"/>
              </a:rPr>
              <a:t>Curabitur</a:t>
            </a:r>
            <a:r>
              <a:rPr lang="en-GB" dirty="0">
                <a:cs typeface="Arial" panose="020B0604020202020204" pitchFamily="34" charset="0"/>
              </a:rPr>
              <a:t> cursus </a:t>
            </a:r>
            <a:r>
              <a:rPr lang="en-GB" dirty="0" err="1">
                <a:cs typeface="Arial" panose="020B0604020202020204" pitchFamily="34" charset="0"/>
              </a:rPr>
              <a:t>imperdiet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leo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cs typeface="Arial" panose="020B0604020202020204" pitchFamily="34" charset="0"/>
              </a:rPr>
              <a:t>nec</a:t>
            </a:r>
            <a:r>
              <a:rPr lang="en-GB" dirty="0">
                <a:solidFill>
                  <a:srgbClr val="FF0000"/>
                </a:solidFill>
                <a:cs typeface="Arial" panose="020B0604020202020204" pitchFamily="34" charset="0"/>
              </a:rPr>
              <a:t> convallis</a:t>
            </a:r>
            <a:r>
              <a:rPr lang="en-GB" dirty="0">
                <a:cs typeface="Arial" panose="020B0604020202020204" pitchFamily="34" charset="0"/>
              </a:rPr>
              <a:t>. Aenean </a:t>
            </a:r>
            <a:r>
              <a:rPr lang="en-GB" dirty="0" err="1">
                <a:cs typeface="Arial" panose="020B0604020202020204" pitchFamily="34" charset="0"/>
              </a:rPr>
              <a:t>diam</a:t>
            </a:r>
            <a:r>
              <a:rPr lang="en-GB" dirty="0">
                <a:cs typeface="Arial" panose="020B0604020202020204" pitchFamily="34" charset="0"/>
              </a:rPr>
              <a:t> ante, </a:t>
            </a:r>
            <a:r>
              <a:rPr lang="en-GB" dirty="0" err="1">
                <a:cs typeface="Arial" panose="020B0604020202020204" pitchFamily="34" charset="0"/>
              </a:rPr>
              <a:t>tristique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cs typeface="Arial" panose="020B0604020202020204" pitchFamily="34" charset="0"/>
              </a:rPr>
              <a:t>vel</a:t>
            </a:r>
            <a:r>
              <a:rPr lang="en-GB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cs typeface="Arial" panose="020B0604020202020204" pitchFamily="34" charset="0"/>
              </a:rPr>
              <a:t>rutrum</a:t>
            </a:r>
            <a:r>
              <a:rPr lang="en-GB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GB" dirty="0">
                <a:cs typeface="Arial" panose="020B0604020202020204" pitchFamily="34" charset="0"/>
              </a:rPr>
              <a:t>in, dictum </a:t>
            </a:r>
            <a:r>
              <a:rPr lang="en-GB" dirty="0" err="1">
                <a:cs typeface="Arial" panose="020B0604020202020204" pitchFamily="34" charset="0"/>
              </a:rPr>
              <a:t>ut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arcu</a:t>
            </a:r>
            <a:r>
              <a:rPr lang="en-GB" dirty="0">
                <a:cs typeface="Arial" panose="020B0604020202020204" pitchFamily="34" charset="0"/>
              </a:rPr>
              <a:t>. Morbi </a:t>
            </a:r>
            <a:r>
              <a:rPr lang="en-GB" dirty="0" err="1">
                <a:cs typeface="Arial" panose="020B0604020202020204" pitchFamily="34" charset="0"/>
              </a:rPr>
              <a:t>interdum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molestie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placerat</a:t>
            </a:r>
            <a:r>
              <a:rPr lang="en-GB" dirty="0">
                <a:cs typeface="Arial" panose="020B0604020202020204" pitchFamily="34" charset="0"/>
              </a:rPr>
              <a:t>.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Vestibulum </a:t>
            </a:r>
            <a:r>
              <a:rPr lang="en-GB" dirty="0" err="1">
                <a:solidFill>
                  <a:srgbClr val="00B050"/>
                </a:solidFill>
                <a:cs typeface="Arial" panose="020B0604020202020204" pitchFamily="34" charset="0"/>
              </a:rPr>
              <a:t>fingilla</a:t>
            </a:r>
            <a:r>
              <a:rPr lang="en-GB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B050"/>
                </a:solidFill>
                <a:cs typeface="Arial" panose="020B0604020202020204" pitchFamily="34" charset="0"/>
              </a:rPr>
              <a:t>est</a:t>
            </a:r>
            <a:r>
              <a:rPr lang="en-GB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GB" dirty="0">
                <a:cs typeface="Arial" panose="020B0604020202020204" pitchFamily="34" charset="0"/>
              </a:rPr>
              <a:t>in </a:t>
            </a:r>
            <a:r>
              <a:rPr lang="en-GB" dirty="0" err="1">
                <a:cs typeface="Arial" panose="020B0604020202020204" pitchFamily="34" charset="0"/>
              </a:rPr>
              <a:t>nibh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malesuada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facilisis</a:t>
            </a:r>
            <a:r>
              <a:rPr lang="en-GB" dirty="0">
                <a:cs typeface="Arial" panose="020B0604020202020204" pitchFamily="34" charset="0"/>
              </a:rPr>
              <a:t>. Donec auctor </a:t>
            </a:r>
            <a:r>
              <a:rPr lang="en-GB" dirty="0" err="1">
                <a:cs typeface="Arial" panose="020B0604020202020204" pitchFamily="34" charset="0"/>
              </a:rPr>
              <a:t>odio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imperdiet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nunc</a:t>
            </a:r>
            <a:r>
              <a:rPr lang="en-GB" dirty="0">
                <a:cs typeface="Arial" panose="020B0604020202020204" pitchFamily="34" charset="0"/>
              </a:rPr>
              <a:t> convallis lacinia </a:t>
            </a:r>
            <a:r>
              <a:rPr lang="en-GB" dirty="0" err="1">
                <a:cs typeface="Arial" panose="020B0604020202020204" pitchFamily="34" charset="0"/>
              </a:rPr>
              <a:t>pellentesque</a:t>
            </a:r>
            <a:r>
              <a:rPr lang="en-GB" dirty="0">
                <a:cs typeface="Arial" panose="020B0604020202020204" pitchFamily="34" charset="0"/>
              </a:rPr>
              <a:t>. </a:t>
            </a:r>
            <a:r>
              <a:rPr lang="en-GB" dirty="0" err="1">
                <a:cs typeface="Arial" panose="020B0604020202020204" pitchFamily="34" charset="0"/>
              </a:rPr>
              <a:t>Scelerisque</a:t>
            </a:r>
            <a:r>
              <a:rPr lang="en-GB" dirty="0">
                <a:cs typeface="Arial" panose="020B0604020202020204" pitchFamily="34" charset="0"/>
              </a:rPr>
              <a:t>. Aenean </a:t>
            </a:r>
            <a:r>
              <a:rPr lang="en-GB" dirty="0" err="1">
                <a:cs typeface="Arial" panose="020B0604020202020204" pitchFamily="34" charset="0"/>
              </a:rPr>
              <a:t>purus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dolor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consectetur</a:t>
            </a:r>
            <a:r>
              <a:rPr lang="en-GB" dirty="0">
                <a:cs typeface="Arial" panose="020B0604020202020204" pitchFamily="34" charset="0"/>
              </a:rPr>
              <a:t> id </a:t>
            </a:r>
            <a:r>
              <a:rPr lang="en-GB" dirty="0" err="1">
                <a:cs typeface="Arial" panose="020B0604020202020204" pitchFamily="34" charset="0"/>
              </a:rPr>
              <a:t>sodales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eget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imperdiet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quis</a:t>
            </a:r>
            <a:r>
              <a:rPr lang="en-GB" dirty="0">
                <a:cs typeface="Arial" panose="020B0604020202020204" pitchFamily="34" charset="0"/>
              </a:rPr>
              <a:t> nisi. </a:t>
            </a:r>
            <a:r>
              <a:rPr lang="en-GB" dirty="0" err="1">
                <a:cs typeface="Arial" panose="020B0604020202020204" pitchFamily="34" charset="0"/>
              </a:rPr>
              <a:t>Phasellus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vel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sem</a:t>
            </a:r>
            <a:r>
              <a:rPr lang="en-GB" dirty="0">
                <a:cs typeface="Arial" panose="020B0604020202020204" pitchFamily="34" charset="0"/>
              </a:rPr>
              <a:t> ligula, </a:t>
            </a:r>
            <a:r>
              <a:rPr lang="en-GB" dirty="0" err="1">
                <a:cs typeface="Arial" panose="020B0604020202020204" pitchFamily="34" charset="0"/>
              </a:rPr>
              <a:t>sodales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sagitis</a:t>
            </a:r>
            <a:r>
              <a:rPr lang="en-GB" dirty="0">
                <a:cs typeface="Arial" panose="020B0604020202020204" pitchFamily="34" charset="0"/>
              </a:rPr>
              <a:t> eros. </a:t>
            </a:r>
            <a:r>
              <a:rPr lang="en-GB" dirty="0" err="1">
                <a:cs typeface="Arial" panose="020B0604020202020204" pitchFamily="34" charset="0"/>
              </a:rPr>
              <a:t>Nulla</a:t>
            </a:r>
            <a:r>
              <a:rPr lang="en-GB" dirty="0">
                <a:cs typeface="Arial" panose="020B0604020202020204" pitchFamily="34" charset="0"/>
              </a:rPr>
              <a:t> id dictum </a:t>
            </a:r>
            <a:r>
              <a:rPr lang="en-GB" dirty="0" err="1">
                <a:cs typeface="Arial" panose="020B0604020202020204" pitchFamily="34" charset="0"/>
              </a:rPr>
              <a:t>lectus</a:t>
            </a:r>
            <a:r>
              <a:rPr lang="en-GB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30F28-275A-3245-A6BE-D9B0188ED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66225"/>
          <a:stretch/>
        </p:blipFill>
        <p:spPr>
          <a:xfrm>
            <a:off x="501090" y="512398"/>
            <a:ext cx="647701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4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 baseline="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lang="en-GB" sz="2000" b="0" i="0" kern="1200" smtClean="0">
          <a:solidFill>
            <a:schemeClr val="tx1"/>
          </a:solidFill>
          <a:effectLst/>
          <a:latin typeface="Arial" panose="020B0604020202020204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3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63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+mj-lt"/>
        <a:buAutoNum type="arabicPeriod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90000" indent="-900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315000" indent="-900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540000" indent="-900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+mj-lt"/>
        <a:buAutoNum type="arabicPeriod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5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50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63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+mj-lt"/>
        <a:buAutoNum type="arabicPeriod"/>
        <a:defRPr sz="1500" kern="1200">
          <a:solidFill>
            <a:schemeClr val="accent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0" userDrawn="1">
          <p15:clr>
            <a:srgbClr val="F26B43"/>
          </p15:clr>
        </p15:guide>
        <p15:guide id="2" pos="7439" userDrawn="1">
          <p15:clr>
            <a:srgbClr val="F26B43"/>
          </p15:clr>
        </p15:guide>
        <p15:guide id="3" orient="horz" pos="239" userDrawn="1">
          <p15:clr>
            <a:srgbClr val="F26B43"/>
          </p15:clr>
        </p15:guide>
        <p15:guide id="4" orient="horz" pos="3935" userDrawn="1">
          <p15:clr>
            <a:srgbClr val="F26B43"/>
          </p15:clr>
        </p15:guide>
        <p15:guide id="5" orient="horz" pos="1149" userDrawn="1">
          <p15:clr>
            <a:srgbClr val="F26B43"/>
          </p15:clr>
        </p15:guide>
        <p15:guide id="6" orient="horz" pos="41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EF772F-FDA3-4BE3-F49E-DA83929A6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42A77-3717-4C24-5C57-497B97627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D7E9E-4CF3-1B91-8722-4F07D524A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A18B4-4C46-4CE2-AAA9-1AA37E08D05C}" type="datetime1">
              <a:rPr lang="hr-HR" smtClean="0"/>
              <a:t>19.9.2024.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89501-8178-5505-9C41-8927D1C06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/>
              <a:t>Konferencija „Gradovi za klimatsku neutralnost” / Ljubljana, 23. – 24. 4. 2023.                #Cities4ClimateNeutrality    #CLIMASUM    #10godinaCIVINETSloHrJIE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9752B-47D5-2330-68B1-B18DCA7FC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E38A8-6479-4BF7-882A-C9D0488E17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552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32.jpeg"/><Relationship Id="rId4" Type="http://schemas.openxmlformats.org/officeDocument/2006/relationships/image" Target="../media/image28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51CF259-ACF1-1945-79FA-D12CD9B45E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581B094-C27B-52BA-46B0-F0EC26451487}"/>
              </a:ext>
            </a:extLst>
          </p:cNvPr>
          <p:cNvSpPr/>
          <p:nvPr/>
        </p:nvSpPr>
        <p:spPr>
          <a:xfrm>
            <a:off x="1537890" y="0"/>
            <a:ext cx="10654110" cy="5841638"/>
          </a:xfrm>
          <a:prstGeom prst="rect">
            <a:avLst/>
          </a:prstGeom>
          <a:solidFill>
            <a:schemeClr val="bg1">
              <a:alpha val="7001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0BEEECF7-0F9E-8700-60B7-B970823624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0700" y="728700"/>
            <a:ext cx="9783932" cy="2862505"/>
          </a:xfrm>
        </p:spPr>
        <p:txBody>
          <a:bodyPr anchor="b"/>
          <a:lstStyle>
            <a:lvl1pPr algn="l">
              <a:lnSpc>
                <a:spcPts val="6000"/>
              </a:lnSpc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sl-SI" sz="4800" dirty="0" smtClean="0"/>
              <a:t>Ljubljana</a:t>
            </a:r>
            <a:r>
              <a:rPr lang="sl-SI" sz="4800" dirty="0"/>
              <a:t>, mesto po meri ranljivih udeležencev v </a:t>
            </a:r>
            <a:r>
              <a:rPr lang="sl-SI" sz="4800" dirty="0" smtClean="0"/>
              <a:t>prometu </a:t>
            </a:r>
            <a:r>
              <a:rPr lang="sl-SI" dirty="0"/>
              <a:t/>
            </a:r>
            <a:br>
              <a:rPr lang="sl-SI" dirty="0"/>
            </a:br>
            <a:r>
              <a:rPr lang="sl-SI" sz="1800" dirty="0"/>
              <a:t>Ukrepi Mestne občine Ljubljana za izboljšanje varnosti ranljivih udeležencev v prometu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2C1A7A39-9966-1A58-23DA-71543B29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92144" y="4149080"/>
            <a:ext cx="9170784" cy="4146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000"/>
              </a:lnSpc>
              <a:buNone/>
              <a:defRPr sz="3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smtClean="0"/>
              <a:t>Vita Kontić Bezjak</a:t>
            </a:r>
            <a:endParaRPr lang="sl-SI" dirty="0" smtClean="0"/>
          </a:p>
          <a:p>
            <a:r>
              <a:rPr lang="sl-SI" sz="2800" i="1" dirty="0" smtClean="0"/>
              <a:t>Oddelek za gospodarske dejavnosti in promet </a:t>
            </a:r>
            <a:endParaRPr lang="en-GB" sz="2800" i="1" dirty="0"/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5240E38F-AFEC-92A3-42FC-F56F5E8EDE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defRPr sz="20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l-SI" dirty="0"/>
              <a:t>Mednarodna konferenca </a:t>
            </a:r>
            <a:r>
              <a:rPr lang="sl-SI" i="1" dirty="0"/>
              <a:t>Izboljšanje varnosti ranljivih udeležencev v prometu </a:t>
            </a:r>
            <a:endParaRPr lang="sl-SI" i="1" dirty="0" smtClean="0"/>
          </a:p>
          <a:p>
            <a:pPr lvl="0"/>
            <a:r>
              <a:rPr lang="sl-SI" noProof="0" dirty="0" smtClean="0"/>
              <a:t>19. 9. 2024, Izpitni center Ljubljana</a:t>
            </a:r>
            <a:endParaRPr lang="en-GB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4D5B2C-2A79-BB7F-2E20-1946C2CF8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225"/>
          <a:stretch/>
        </p:blipFill>
        <p:spPr>
          <a:xfrm>
            <a:off x="501090" y="512398"/>
            <a:ext cx="647701" cy="647700"/>
          </a:xfrm>
          <a:prstGeom prst="rect">
            <a:avLst/>
          </a:prstGeom>
        </p:spPr>
      </p:pic>
      <p:pic>
        <p:nvPicPr>
          <p:cNvPr id="17" name="Picture Placeholder 8">
            <a:extLst>
              <a:ext uri="{FF2B5EF4-FFF2-40B4-BE49-F238E27FC236}">
                <a16:creationId xmlns:a16="http://schemas.microsoft.com/office/drawing/2014/main" id="{8E9581D5-A7D9-EF3D-DC2E-A745802A93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5" t="-2638" r="4112" b="-3470"/>
          <a:stretch/>
        </p:blipFill>
        <p:spPr>
          <a:xfrm>
            <a:off x="2603611" y="6031369"/>
            <a:ext cx="484595" cy="674164"/>
          </a:xfrm>
          <a:prstGeom prst="rect">
            <a:avLst/>
          </a:prstGeom>
          <a:noFill/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3CFADEF5-C802-F4AD-1BD8-B9CF83BB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1"/>
          <a:stretch/>
        </p:blipFill>
        <p:spPr>
          <a:xfrm>
            <a:off x="2000701" y="512398"/>
            <a:ext cx="1178975" cy="647700"/>
          </a:xfrm>
          <a:prstGeom prst="rect">
            <a:avLst/>
          </a:prstGeom>
        </p:spPr>
      </p:pic>
      <p:pic>
        <p:nvPicPr>
          <p:cNvPr id="14" name="Slika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1"/>
          <a:stretch/>
        </p:blipFill>
        <p:spPr bwMode="auto">
          <a:xfrm>
            <a:off x="2050798" y="6038173"/>
            <a:ext cx="515943" cy="69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672" y="6038174"/>
            <a:ext cx="1477819" cy="69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1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56869E6-172A-C021-B07A-1960E38C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440668"/>
            <a:ext cx="10513769" cy="864096"/>
          </a:xfrm>
        </p:spPr>
        <p:txBody>
          <a:bodyPr/>
          <a:lstStyle/>
          <a:p>
            <a:r>
              <a:rPr lang="sl-SI" b="0" dirty="0" smtClean="0"/>
              <a:t>Ukrepi za večjo varnost in dostopnost</a:t>
            </a:r>
            <a:endParaRPr lang="it-IT" b="0" dirty="0"/>
          </a:p>
        </p:txBody>
      </p:sp>
      <p:sp>
        <p:nvSpPr>
          <p:cNvPr id="18" name="PoljeZBesedilom 17"/>
          <p:cNvSpPr txBox="1"/>
          <p:nvPr/>
        </p:nvSpPr>
        <p:spPr>
          <a:xfrm>
            <a:off x="1163452" y="929117"/>
            <a:ext cx="1144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sl-SI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infrastrukturne izboljšave</a:t>
            </a:r>
            <a:r>
              <a:rPr lang="sl-SI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</a:t>
            </a:r>
            <a:r>
              <a:rPr kumimoji="0" lang="sl-SI" sz="2400" b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prometne (</a:t>
            </a:r>
            <a:r>
              <a:rPr kumimoji="0" lang="sl-SI" sz="2400" b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kumimoji="0" lang="sl-SI" sz="2400" b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)ureditve</a:t>
            </a:r>
            <a:r>
              <a:rPr lang="sl-SI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</a:t>
            </a:r>
            <a:r>
              <a:rPr kumimoji="0" lang="sl-SI" sz="2400" b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umirjanje prometa</a:t>
            </a:r>
            <a:endParaRPr kumimoji="0" lang="en-GB" sz="2400" b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93B2D6-09FD-8ABE-179C-36DB48A0D120}"/>
              </a:ext>
            </a:extLst>
          </p:cNvPr>
          <p:cNvSpPr txBox="1">
            <a:spLocks/>
          </p:cNvSpPr>
          <p:nvPr/>
        </p:nvSpPr>
        <p:spPr>
          <a:xfrm>
            <a:off x="1271464" y="1592796"/>
            <a:ext cx="8641561" cy="51485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GB" sz="2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sl-SI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širitev območij za pešce;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sl-SI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omejitev dostopa motornim vozilom</a:t>
            </a:r>
            <a:r>
              <a:rPr lang="en-GB" altLang="sl-SI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207 </a:t>
            </a:r>
            <a:r>
              <a:rPr lang="sl-SI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območij omejene hitrosti (30 km/h) </a:t>
            </a:r>
            <a:r>
              <a:rPr lang="sl-SI" altLang="sl-SI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– „cone 30“</a:t>
            </a:r>
            <a:r>
              <a:rPr lang="en-GB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sl-SI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območij umirjenega prometa</a:t>
            </a:r>
            <a:r>
              <a:rPr lang="en-GB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1.060 </a:t>
            </a:r>
            <a:r>
              <a:rPr lang="sl-SI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hitrostnih ovir (grbin ali dvignjenih prehodov)</a:t>
            </a:r>
            <a:r>
              <a:rPr lang="en-GB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sl-SI" altLang="sl-SI" sz="2200" b="1" dirty="0">
                <a:latin typeface="Arial" panose="020B0604020202020204" pitchFamily="34" charset="0"/>
                <a:cs typeface="Arial" panose="020B0604020202020204" pitchFamily="34" charset="0"/>
              </a:rPr>
              <a:t>posebni prehodi za pešce;</a:t>
            </a:r>
            <a:endParaRPr lang="en-GB" altLang="sl-SI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sl-SI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ločene prostorne površine za pešce in kolesarje;</a:t>
            </a:r>
            <a:endParaRPr lang="en-GB" altLang="sl-SI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sl-SI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meritve hitrosti</a:t>
            </a:r>
            <a:r>
              <a:rPr lang="en-GB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sl-SI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sl-SI" altLang="sl-SI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samodejnih merilnih naprav/27 lokacij </a:t>
            </a:r>
            <a:br>
              <a:rPr lang="sl-SI" altLang="sl-SI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ohišij; mobilne merilne naprave</a:t>
            </a:r>
            <a:r>
              <a:rPr lang="en-GB" altLang="sl-SI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sl-SI" altLang="sl-SI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sl-SI" altLang="sl-SI" sz="22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l-SI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zvajanje nadzora:</a:t>
            </a:r>
            <a:r>
              <a:rPr lang="sl-SI" altLang="sl-SI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redarji, policisti;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sl-SI" altLang="sl-SI" sz="2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l-SI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rikazovalniki hitrosti „vi vozite“ na več kot 30 lokacijah;</a:t>
            </a:r>
            <a:endParaRPr lang="en-GB" altLang="sl-SI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sl-SI" altLang="sl-SI" sz="2200" b="1" dirty="0">
                <a:latin typeface="Arial" panose="020B0604020202020204" pitchFamily="34" charset="0"/>
                <a:cs typeface="Arial" panose="020B0604020202020204" pitchFamily="34" charset="0"/>
              </a:rPr>
              <a:t>površine brez robnikov ali s spuščenimi robniki;</a:t>
            </a:r>
            <a:endParaRPr lang="en-GB" altLang="sl-SI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sl-SI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dvigala </a:t>
            </a:r>
            <a:r>
              <a:rPr lang="sl-SI" altLang="sl-SI" sz="2200" b="1" dirty="0">
                <a:latin typeface="Arial" panose="020B0604020202020204" pitchFamily="34" charset="0"/>
                <a:cs typeface="Arial" panose="020B0604020202020204" pitchFamily="34" charset="0"/>
              </a:rPr>
              <a:t>in klančine za gibalno ovirane;</a:t>
            </a:r>
            <a:endParaRPr lang="en-GB" altLang="sl-SI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sl-SI" altLang="sl-SI" sz="2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l-SI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aktilne oznake za slepe in slabovidne;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sl-SI" altLang="sl-SI" sz="22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sl-SI" alt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vočni signali za osebe z okvaro sluha</a:t>
            </a:r>
            <a:endParaRPr lang="en-GB" altLang="sl-SI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20180118 1431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2" b="3011"/>
          <a:stretch/>
        </p:blipFill>
        <p:spPr bwMode="auto">
          <a:xfrm>
            <a:off x="9271763" y="3218703"/>
            <a:ext cx="2683349" cy="175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-2589" r="690" b="16365"/>
          <a:stretch/>
        </p:blipFill>
        <p:spPr>
          <a:xfrm>
            <a:off x="9271985" y="5001009"/>
            <a:ext cx="2692667" cy="1820032"/>
          </a:xfrm>
          <a:prstGeom prst="rect">
            <a:avLst/>
          </a:prstGeom>
        </p:spPr>
      </p:pic>
      <p:pic>
        <p:nvPicPr>
          <p:cNvPr id="8" name="Picture 2" descr="3D zebre so se razveselili tudi otroci. Foto: N. Rov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763" y="1356644"/>
            <a:ext cx="2664061" cy="177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6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56869E6-172A-C021-B07A-1960E38C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440668"/>
            <a:ext cx="9421495" cy="864096"/>
          </a:xfrm>
        </p:spPr>
        <p:txBody>
          <a:bodyPr/>
          <a:lstStyle/>
          <a:p>
            <a:r>
              <a:rPr lang="sl-SI" b="0" dirty="0" smtClean="0"/>
              <a:t>Varnost pešcev v območju za pešce</a:t>
            </a:r>
            <a:endParaRPr lang="en-SI" b="0" dirty="0"/>
          </a:p>
        </p:txBody>
      </p:sp>
      <p:pic>
        <p:nvPicPr>
          <p:cNvPr id="9" name="Picture 4" descr="https://www.ljubljana.si/assets/Uploads/_resampled/ScaleWidthWyIxMzAwIl0/LRM-EXPORT-838913647814987-20190306-160315470.jpe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6" y="1295599"/>
            <a:ext cx="2691639" cy="269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3" y="4102710"/>
            <a:ext cx="3618304" cy="2713728"/>
          </a:xfrm>
          <a:prstGeom prst="rect">
            <a:avLst/>
          </a:prstGeom>
        </p:spPr>
      </p:pic>
      <p:pic>
        <p:nvPicPr>
          <p:cNvPr id="17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451" y="138437"/>
            <a:ext cx="2649501" cy="37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4" y="3987238"/>
            <a:ext cx="3649897" cy="2716342"/>
          </a:xfrm>
          <a:prstGeom prst="rect">
            <a:avLst/>
          </a:prstGeom>
        </p:spPr>
      </p:pic>
      <p:pic>
        <p:nvPicPr>
          <p:cNvPr id="1026" name="Picture 2" descr="https://www.ljubljana.si/assets/Uploads/varnos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083" y="3789040"/>
            <a:ext cx="3382672" cy="298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95" y="1052736"/>
            <a:ext cx="3990620" cy="26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4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56869E6-172A-C021-B07A-1960E38C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440668"/>
            <a:ext cx="10225737" cy="864096"/>
          </a:xfrm>
        </p:spPr>
        <p:txBody>
          <a:bodyPr/>
          <a:lstStyle/>
          <a:p>
            <a:r>
              <a:rPr lang="sl-SI" sz="3200" b="0" dirty="0" smtClean="0">
                <a:cs typeface="Calibri" panose="020F0502020204030204" pitchFamily="34" charset="0"/>
              </a:rPr>
              <a:t>Kampanje in dogodki za izbrane ciljne skupine</a:t>
            </a:r>
            <a:br>
              <a:rPr lang="sl-SI" sz="3200" b="0" dirty="0" smtClean="0">
                <a:cs typeface="Calibri" panose="020F0502020204030204" pitchFamily="34" charset="0"/>
              </a:rPr>
            </a:br>
            <a:r>
              <a:rPr lang="sl-SI" sz="2400" b="0" dirty="0" smtClean="0">
                <a:solidFill>
                  <a:srgbClr val="009900"/>
                </a:solidFill>
                <a:cs typeface="Calibri" panose="020F0502020204030204" pitchFamily="34" charset="0"/>
              </a:rPr>
              <a:t>otroci </a:t>
            </a:r>
            <a:r>
              <a:rPr lang="sl-SI" sz="2400" b="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│s</a:t>
            </a:r>
            <a:r>
              <a:rPr lang="sl-SI" sz="2400" b="0" dirty="0" smtClean="0">
                <a:solidFill>
                  <a:srgbClr val="009900"/>
                </a:solidFill>
                <a:cs typeface="Calibri" panose="020F0502020204030204" pitchFamily="34" charset="0"/>
              </a:rPr>
              <a:t>tarejši </a:t>
            </a:r>
            <a:r>
              <a:rPr lang="sl-SI" sz="2400" b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sl-SI" sz="2400" b="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l-SI" sz="2400" b="0" dirty="0" smtClean="0">
                <a:solidFill>
                  <a:srgbClr val="009900"/>
                </a:solidFill>
                <a:cs typeface="Calibri" panose="020F0502020204030204" pitchFamily="34" charset="0"/>
              </a:rPr>
              <a:t>sebe z oviranostmi </a:t>
            </a:r>
            <a:endParaRPr lang="en-SI" sz="2400" b="0" dirty="0">
              <a:solidFill>
                <a:srgbClr val="009900"/>
              </a:solidFill>
              <a:cs typeface="Calibri" panose="020F0502020204030204" pitchFamily="34" charset="0"/>
            </a:endParaRPr>
          </a:p>
        </p:txBody>
      </p:sp>
      <p:pic>
        <p:nvPicPr>
          <p:cNvPr id="13" name="Slika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72" y="1515734"/>
            <a:ext cx="4004761" cy="300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52" y="4695811"/>
            <a:ext cx="3149373" cy="209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1" y="1484785"/>
            <a:ext cx="2765545" cy="394833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7" y="1515734"/>
            <a:ext cx="3971924" cy="301018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7"/>
          <a:srcRect l="1759"/>
          <a:stretch/>
        </p:blipFill>
        <p:spPr>
          <a:xfrm>
            <a:off x="147629" y="5867874"/>
            <a:ext cx="2672007" cy="818932"/>
          </a:xfrm>
          <a:prstGeom prst="rect">
            <a:avLst/>
          </a:prstGeom>
        </p:spPr>
      </p:pic>
      <p:pic>
        <p:nvPicPr>
          <p:cNvPr id="2052" name="Picture 4" descr="https://www.ljubljana.si/assets/Uploads/Varno-v-solo-banner-za-splet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34"/>
          <a:stretch/>
        </p:blipFill>
        <p:spPr bwMode="auto">
          <a:xfrm>
            <a:off x="6180994" y="4695810"/>
            <a:ext cx="2710531" cy="209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495" y="4699023"/>
            <a:ext cx="3146404" cy="209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9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56869E6-172A-C021-B07A-1960E38C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440668"/>
            <a:ext cx="9421495" cy="864096"/>
          </a:xfrm>
        </p:spPr>
        <p:txBody>
          <a:bodyPr/>
          <a:lstStyle/>
          <a:p>
            <a:r>
              <a:rPr lang="sl-SI" b="0" dirty="0" smtClean="0"/>
              <a:t>Evropski teden mobilnosti 2024</a:t>
            </a:r>
            <a:endParaRPr lang="en-SI" b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293B2D6-09FD-8ABE-179C-36DB48A0D12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70861" y="1124744"/>
            <a:ext cx="10369755" cy="5616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0" i="0">
                <a:latin typeface="+mn-lt"/>
              </a:defRPr>
            </a:lvl1pPr>
          </a:lstStyle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sl-SI" altLang="sl-SI" sz="240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slogan </a:t>
            </a:r>
            <a:r>
              <a:rPr lang="sl-SI" altLang="sl-SI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ETM </a:t>
            </a:r>
            <a:r>
              <a:rPr lang="sl-SI" altLang="sl-SI" sz="240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2024: </a:t>
            </a:r>
            <a:r>
              <a:rPr lang="sl-SI" altLang="sl-SI" sz="2400" i="1" dirty="0" smtClean="0">
                <a:solidFill>
                  <a:srgbClr val="339933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Udoben javni prostor – za vse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sl-SI" altLang="sl-SI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p</a:t>
            </a:r>
            <a:r>
              <a:rPr lang="sl-SI" altLang="sl-SI" sz="240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rostor, kjer imajo prednost pešci, uporabniki koles in drugih aktivnih prevoznih sredstev, je bolj kakovosten: izboljšana varnost, višja kakovost zraka, manj hrupa, več prostora za druženje in prijetno preživljanje prostega časa za vse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sl-SI" altLang="sl-SI" sz="240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Varnost v prometu:</a:t>
            </a:r>
          </a:p>
          <a:p>
            <a:pPr marL="972900" lvl="2" indent="-342900">
              <a:spcBef>
                <a:spcPct val="0"/>
              </a:spcBef>
              <a:spcAft>
                <a:spcPts val="0"/>
              </a:spcAft>
            </a:pPr>
            <a:r>
              <a:rPr lang="sl-SI" altLang="sl-SI" dirty="0">
                <a:latin typeface="Arial" panose="020B0604020202020204" pitchFamily="34" charset="0"/>
                <a:ea typeface="ＭＳ Ｐゴシック" panose="020B0600070205080204" pitchFamily="34" charset="-128"/>
              </a:rPr>
              <a:t>celotedenske dejavnosti po šolah in vrtcih</a:t>
            </a:r>
          </a:p>
          <a:p>
            <a:pPr marL="972900" lvl="2" indent="-342900">
              <a:spcBef>
                <a:spcPct val="0"/>
              </a:spcBef>
              <a:spcAft>
                <a:spcPts val="0"/>
              </a:spcAft>
            </a:pPr>
            <a:r>
              <a:rPr lang="sl-SI" altLang="sl-SI" dirty="0">
                <a:latin typeface="Arial" panose="020B0604020202020204" pitchFamily="34" charset="0"/>
                <a:ea typeface="ＭＳ Ｐゴシック" panose="020B0600070205080204" pitchFamily="34" charset="-128"/>
              </a:rPr>
              <a:t>Varno na poti v šolo in domov (PP Grič</a:t>
            </a:r>
            <a:r>
              <a:rPr lang="sl-SI" altLang="sl-S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</a:p>
          <a:p>
            <a:pPr marL="972900" lvl="2" indent="-342900">
              <a:spcBef>
                <a:spcPct val="0"/>
              </a:spcBef>
              <a:spcAft>
                <a:spcPts val="0"/>
              </a:spcAft>
            </a:pPr>
            <a:r>
              <a:rPr lang="sl-SI" altLang="sl-S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dogodek Varna in trajnostna pot</a:t>
            </a:r>
          </a:p>
          <a:p>
            <a:pPr marL="972900" lvl="2" indent="-342900">
              <a:spcBef>
                <a:spcPct val="0"/>
              </a:spcBef>
              <a:spcAft>
                <a:spcPts val="0"/>
              </a:spcAft>
            </a:pPr>
            <a:r>
              <a:rPr lang="sl-SI" altLang="sl-S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dogodki na zaprtih ulicah</a:t>
            </a:r>
            <a:endParaRPr lang="sl-SI" altLang="sl-SI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972900" lvl="2" indent="-342900">
              <a:spcBef>
                <a:spcPct val="0"/>
              </a:spcBef>
              <a:spcAft>
                <a:spcPts val="0"/>
              </a:spcAft>
            </a:pPr>
            <a:r>
              <a:rPr lang="sl-SI" altLang="sl-SI" dirty="0">
                <a:latin typeface="Arial" panose="020B0604020202020204" pitchFamily="34" charset="0"/>
                <a:ea typeface="ＭＳ Ｐゴシック" panose="020B0600070205080204" pitchFamily="34" charset="-128"/>
              </a:rPr>
              <a:t>likovni </a:t>
            </a:r>
            <a:r>
              <a:rPr lang="sl-SI" altLang="sl-S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natečaj </a:t>
            </a:r>
            <a:r>
              <a:rPr lang="sl-SI" altLang="sl-SI" i="1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Trajnostno povezani</a:t>
            </a:r>
            <a:endParaRPr lang="sl-SI" altLang="sl-SI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972900" lvl="2" indent="-342900">
              <a:spcBef>
                <a:spcPct val="0"/>
              </a:spcBef>
              <a:spcAft>
                <a:spcPts val="0"/>
              </a:spcAft>
            </a:pPr>
            <a:r>
              <a:rPr lang="sl-SI" altLang="sl-S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Pešbus</a:t>
            </a:r>
            <a:endParaRPr lang="sl-SI" altLang="sl-SI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972900" lvl="2" indent="-342900">
              <a:spcBef>
                <a:spcPct val="0"/>
              </a:spcBef>
              <a:spcAft>
                <a:spcPts val="0"/>
              </a:spcAft>
            </a:pPr>
            <a:r>
              <a:rPr lang="sl-SI" altLang="sl-SI" dirty="0">
                <a:latin typeface="Arial" panose="020B0604020202020204" pitchFamily="34" charset="0"/>
                <a:ea typeface="ＭＳ Ｐゴシック" panose="020B0600070205080204" pitchFamily="34" charset="-128"/>
              </a:rPr>
              <a:t>Kolesarski krog</a:t>
            </a:r>
          </a:p>
          <a:p>
            <a:pPr marL="972900" lvl="2" indent="-342900">
              <a:spcBef>
                <a:spcPct val="0"/>
              </a:spcBef>
              <a:spcAft>
                <a:spcPts val="0"/>
              </a:spcAft>
            </a:pPr>
            <a:r>
              <a:rPr lang="sl-SI" altLang="sl-SI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OVIRANtlon</a:t>
            </a:r>
            <a:r>
              <a:rPr lang="sl-SI" altLang="sl-SI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 poligon z </a:t>
            </a:r>
            <a:r>
              <a:rPr lang="sl-SI" altLang="sl-S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ovirami</a:t>
            </a:r>
          </a:p>
          <a:p>
            <a:pPr marL="972900" lvl="2" indent="-342900">
              <a:spcBef>
                <a:spcPct val="0"/>
              </a:spcBef>
              <a:spcAft>
                <a:spcPts val="0"/>
              </a:spcAft>
            </a:pPr>
            <a:r>
              <a:rPr lang="sl-SI" altLang="sl-S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Bicivrtec</a:t>
            </a:r>
            <a:endParaRPr lang="sl-SI" altLang="sl-SI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972900" lvl="2" indent="-342900">
              <a:spcBef>
                <a:spcPct val="0"/>
              </a:spcBef>
              <a:spcAft>
                <a:spcPts val="0"/>
              </a:spcAft>
            </a:pPr>
            <a:r>
              <a:rPr lang="sl-SI" altLang="sl-SI" dirty="0">
                <a:latin typeface="Arial" panose="020B0604020202020204" pitchFamily="34" charset="0"/>
                <a:ea typeface="ＭＳ Ｐゴシック" panose="020B0600070205080204" pitchFamily="34" charset="-128"/>
              </a:rPr>
              <a:t>poostren nadzor </a:t>
            </a:r>
          </a:p>
          <a:p>
            <a:pPr marL="972900" lvl="2" indent="-342900">
              <a:spcBef>
                <a:spcPct val="0"/>
              </a:spcBef>
              <a:spcAft>
                <a:spcPts val="0"/>
              </a:spcAft>
            </a:pPr>
            <a:r>
              <a:rPr lang="sl-SI" altLang="sl-S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kampanja </a:t>
            </a:r>
            <a:r>
              <a:rPr lang="sl-SI" altLang="sl-SI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„</a:t>
            </a:r>
            <a:r>
              <a:rPr lang="sl-SI" altLang="sl-SI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poZOOr</a:t>
            </a:r>
            <a:r>
              <a:rPr lang="sl-SI" altLang="sl-SI" dirty="0">
                <a:latin typeface="Arial" panose="020B0604020202020204" pitchFamily="34" charset="0"/>
                <a:ea typeface="ＭＳ Ｐゴシック" panose="020B0600070205080204" pitchFamily="34" charset="-128"/>
              </a:rPr>
              <a:t>!: bodi </a:t>
            </a:r>
            <a:r>
              <a:rPr lang="sl-SI" altLang="sl-SI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vZOOren</a:t>
            </a:r>
            <a:r>
              <a:rPr lang="sl-SI" altLang="sl-SI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bodi </a:t>
            </a:r>
            <a:r>
              <a:rPr lang="sl-SI" altLang="sl-S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poZOOren</a:t>
            </a:r>
            <a:r>
              <a:rPr lang="sl-SI" altLang="sl-S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+ Prometni ZOO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01" y="2763760"/>
            <a:ext cx="2256251" cy="169218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06" y="2765420"/>
            <a:ext cx="2254038" cy="169052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34" y="4545124"/>
            <a:ext cx="2256251" cy="169218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04" y="4545124"/>
            <a:ext cx="2256250" cy="16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56869E6-172A-C021-B07A-1960E38C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440668"/>
            <a:ext cx="10225737" cy="864096"/>
          </a:xfrm>
        </p:spPr>
        <p:txBody>
          <a:bodyPr/>
          <a:lstStyle/>
          <a:p>
            <a:r>
              <a:rPr lang="sl-SI" sz="3200" b="0" dirty="0" smtClean="0">
                <a:cs typeface="Calibri" panose="020F0502020204030204" pitchFamily="34" charset="0"/>
              </a:rPr>
              <a:t>Pusti se </a:t>
            </a:r>
            <a:r>
              <a:rPr lang="sl-SI" sz="3200" b="0" dirty="0" err="1" smtClean="0">
                <a:cs typeface="Calibri" panose="020F0502020204030204" pitchFamily="34" charset="0"/>
              </a:rPr>
              <a:t>zapeLJati</a:t>
            </a:r>
            <a:r>
              <a:rPr lang="sl-SI" sz="3200" b="0" dirty="0" smtClean="0">
                <a:cs typeface="Calibri" panose="020F0502020204030204" pitchFamily="34" charset="0"/>
              </a:rPr>
              <a:t> z Ljubljanskim potniškim prometom</a:t>
            </a:r>
            <a:br>
              <a:rPr lang="sl-SI" sz="3200" b="0" dirty="0" smtClean="0">
                <a:cs typeface="Calibri" panose="020F0502020204030204" pitchFamily="34" charset="0"/>
              </a:rPr>
            </a:br>
            <a:endParaRPr lang="en-SI" sz="2400" b="0" dirty="0">
              <a:solidFill>
                <a:srgbClr val="009900"/>
              </a:solidFill>
              <a:cs typeface="Calibri" panose="020F0502020204030204" pitchFamily="34" charset="0"/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25" y="1727611"/>
            <a:ext cx="6062475" cy="404164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" t="8876" r="41" b="3394"/>
          <a:stretch/>
        </p:blipFill>
        <p:spPr>
          <a:xfrm>
            <a:off x="0" y="1727610"/>
            <a:ext cx="6062475" cy="404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5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56869E6-172A-C021-B07A-1960E38C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440668"/>
            <a:ext cx="10921137" cy="864096"/>
          </a:xfrm>
        </p:spPr>
        <p:txBody>
          <a:bodyPr/>
          <a:lstStyle/>
          <a:p>
            <a:r>
              <a:rPr lang="sl-SI" b="0" dirty="0" smtClean="0"/>
              <a:t>Kaj sledi?</a:t>
            </a:r>
            <a:endParaRPr lang="en-GB" b="0" dirty="0"/>
          </a:p>
        </p:txBody>
      </p:sp>
      <p:sp>
        <p:nvSpPr>
          <p:cNvPr id="17" name="Pravokotnik 16"/>
          <p:cNvSpPr/>
          <p:nvPr/>
        </p:nvSpPr>
        <p:spPr>
          <a:xfrm>
            <a:off x="3539716" y="508610"/>
            <a:ext cx="6588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alt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Nadaljnje prenove </a:t>
            </a:r>
            <a:r>
              <a:rPr kumimoji="0" lang="sl-SI" altLang="sl-SI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ces</a:t>
            </a:r>
            <a:r>
              <a:rPr lang="sl-SI" altLang="sl-SI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t, ulic in trgov </a:t>
            </a:r>
            <a:endParaRPr kumimoji="0" lang="sl-SI" altLang="sl-SI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74" y="1340768"/>
            <a:ext cx="3657113" cy="2439294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7932204" y="1576529"/>
            <a:ext cx="412645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chemeClr val="tx1"/>
                </a:solidFill>
              </a:rPr>
              <a:t>Sledijo: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 smtClean="0">
                <a:solidFill>
                  <a:schemeClr val="tx1"/>
                </a:solidFill>
              </a:rPr>
              <a:t>Linhartova (2/2) + krožišče Žale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 smtClean="0">
                <a:solidFill>
                  <a:schemeClr val="tx1"/>
                </a:solidFill>
              </a:rPr>
              <a:t>Pokopališka, Flajšmanova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 smtClean="0">
                <a:solidFill>
                  <a:schemeClr val="tx1"/>
                </a:solidFill>
              </a:rPr>
              <a:t>cestno omrežje okoli PCL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 smtClean="0">
                <a:solidFill>
                  <a:schemeClr val="tx1"/>
                </a:solidFill>
              </a:rPr>
              <a:t>Šmartinska cesta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 smtClean="0">
                <a:solidFill>
                  <a:schemeClr val="tx1"/>
                </a:solidFill>
              </a:rPr>
              <a:t>Barjanska cesta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 smtClean="0">
                <a:solidFill>
                  <a:schemeClr val="tx1"/>
                </a:solidFill>
              </a:rPr>
              <a:t>Tomačevska cesta + Aleja Žale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 smtClean="0">
                <a:solidFill>
                  <a:schemeClr val="tx1"/>
                </a:solidFill>
              </a:rPr>
              <a:t>Zaloška cesta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 smtClean="0">
                <a:solidFill>
                  <a:schemeClr val="tx1"/>
                </a:solidFill>
              </a:rPr>
              <a:t>Ob Ljubljanici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 smtClean="0">
                <a:solidFill>
                  <a:schemeClr val="tx1"/>
                </a:solidFill>
              </a:rPr>
              <a:t>Peruzzijeva ulica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 smtClean="0">
                <a:solidFill>
                  <a:schemeClr val="tx1"/>
                </a:solidFill>
              </a:rPr>
              <a:t>Jurčkova cesta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 smtClean="0">
                <a:solidFill>
                  <a:schemeClr val="tx1"/>
                </a:solidFill>
              </a:rPr>
              <a:t>Dolenjska cesta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 smtClean="0">
                <a:solidFill>
                  <a:schemeClr val="tx1"/>
                </a:solidFill>
              </a:rPr>
              <a:t>Tbilisijska ulica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 err="1" smtClean="0">
                <a:solidFill>
                  <a:schemeClr val="tx1"/>
                </a:solidFill>
              </a:rPr>
              <a:t>Litostrojska</a:t>
            </a:r>
            <a:r>
              <a:rPr lang="sl-SI" dirty="0" smtClean="0">
                <a:solidFill>
                  <a:schemeClr val="tx1"/>
                </a:solidFill>
              </a:rPr>
              <a:t> cesta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 smtClean="0">
                <a:solidFill>
                  <a:schemeClr val="tx1"/>
                </a:solidFill>
              </a:rPr>
              <a:t>Šišenska cesta …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114953" y="3717032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800" dirty="0" smtClean="0">
                <a:solidFill>
                  <a:srgbClr val="008000"/>
                </a:solidFill>
              </a:rPr>
              <a:t>V teku: Linhartova cesta (1/2)</a:t>
            </a:r>
          </a:p>
          <a:p>
            <a:r>
              <a:rPr lang="sl-SI" sz="1800" dirty="0" smtClean="0">
                <a:solidFill>
                  <a:srgbClr val="008000"/>
                </a:solidFill>
              </a:rPr>
              <a:t> </a:t>
            </a:r>
            <a:endParaRPr lang="en-GB" sz="1800" dirty="0">
              <a:solidFill>
                <a:srgbClr val="008000"/>
              </a:solidFill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3698274" y="3738258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800" dirty="0" smtClean="0">
                <a:solidFill>
                  <a:srgbClr val="008000"/>
                </a:solidFill>
              </a:rPr>
              <a:t>V teku: Ižanska cesta (2/2)</a:t>
            </a:r>
            <a:endParaRPr lang="en-GB" sz="1800" dirty="0">
              <a:solidFill>
                <a:srgbClr val="008000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06" b="20495"/>
          <a:stretch/>
        </p:blipFill>
        <p:spPr>
          <a:xfrm>
            <a:off x="182083" y="1340768"/>
            <a:ext cx="3213617" cy="2441249"/>
          </a:xfrm>
          <a:prstGeom prst="rect">
            <a:avLst/>
          </a:prstGeom>
        </p:spPr>
      </p:pic>
      <p:pic>
        <p:nvPicPr>
          <p:cNvPr id="1026" name="Picture 2" descr="https://www.ljubljana.si/assets/Uploads/_resampled/ScaleWidthWyIxMzAwIl0/2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93" y="4113938"/>
            <a:ext cx="4101402" cy="241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ljubljana.si/assets/Uploads/_resampled/ScaleWidthWyIxMzAwIl0/20220715-Industrijska-cesta-105541-Foto-Vita-Kontic-Bezjak3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1" y="4113939"/>
            <a:ext cx="3223038" cy="241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jeZBesedilom 12"/>
          <p:cNvSpPr txBox="1"/>
          <p:nvPr/>
        </p:nvSpPr>
        <p:spPr>
          <a:xfrm>
            <a:off x="3692042" y="6481621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800" dirty="0" smtClean="0">
                <a:solidFill>
                  <a:srgbClr val="008000"/>
                </a:solidFill>
              </a:rPr>
              <a:t>V teku: Čufarjeva ulica (2/2)</a:t>
            </a:r>
          </a:p>
          <a:p>
            <a:r>
              <a:rPr lang="sl-SI" sz="1800" dirty="0" smtClean="0">
                <a:solidFill>
                  <a:srgbClr val="008000"/>
                </a:solidFill>
              </a:rPr>
              <a:t> </a:t>
            </a:r>
            <a:endParaRPr lang="en-GB" sz="1800" dirty="0">
              <a:solidFill>
                <a:srgbClr val="008000"/>
              </a:solidFill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119805" y="6476830"/>
            <a:ext cx="328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800" dirty="0" smtClean="0">
                <a:solidFill>
                  <a:srgbClr val="008000"/>
                </a:solidFill>
              </a:rPr>
              <a:t>V teku: Industrijska cesta (2/2)</a:t>
            </a:r>
          </a:p>
          <a:p>
            <a:r>
              <a:rPr lang="sl-SI" sz="1800" dirty="0" smtClean="0">
                <a:solidFill>
                  <a:srgbClr val="008000"/>
                </a:solidFill>
              </a:rPr>
              <a:t> </a:t>
            </a:r>
            <a:endParaRPr lang="en-GB" sz="1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56869E6-172A-C021-B07A-1960E38C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440668"/>
            <a:ext cx="10921137" cy="864096"/>
          </a:xfrm>
        </p:spPr>
        <p:txBody>
          <a:bodyPr/>
          <a:lstStyle/>
          <a:p>
            <a:r>
              <a:rPr lang="sl-SI" b="0" dirty="0" smtClean="0"/>
              <a:t>Kaj sledi?</a:t>
            </a:r>
            <a:endParaRPr lang="en-GB" b="0" dirty="0"/>
          </a:p>
        </p:txBody>
      </p:sp>
      <p:sp>
        <p:nvSpPr>
          <p:cNvPr id="17" name="Pravokotnik 16"/>
          <p:cNvSpPr/>
          <p:nvPr/>
        </p:nvSpPr>
        <p:spPr>
          <a:xfrm>
            <a:off x="3539716" y="508610"/>
            <a:ext cx="6588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alt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Park varne mobilnosti in Kolesarski center Stožice</a:t>
            </a:r>
            <a:endParaRPr kumimoji="0" lang="sl-SI" altLang="sl-SI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76" y="1231782"/>
            <a:ext cx="4215882" cy="237342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75" y="1231781"/>
            <a:ext cx="4156317" cy="235914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472" y="3730578"/>
            <a:ext cx="9368020" cy="310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56869E6-172A-C021-B07A-1960E38C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440668"/>
            <a:ext cx="10921137" cy="864096"/>
          </a:xfrm>
        </p:spPr>
        <p:txBody>
          <a:bodyPr/>
          <a:lstStyle/>
          <a:p>
            <a:r>
              <a:rPr lang="sl-SI" b="0" dirty="0" smtClean="0"/>
              <a:t>Za še večjo </a:t>
            </a:r>
            <a:br>
              <a:rPr lang="sl-SI" b="0" dirty="0" smtClean="0"/>
            </a:br>
            <a:r>
              <a:rPr lang="sl-SI" b="0" dirty="0" smtClean="0"/>
              <a:t>varnost …</a:t>
            </a:r>
            <a:endParaRPr lang="en-GB" b="0" dirty="0"/>
          </a:p>
        </p:txBody>
      </p:sp>
      <p:pic>
        <p:nvPicPr>
          <p:cNvPr id="2" name="Avti, avti, pejte straaan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6337" t="9122" r="36707" b="5916"/>
          <a:stretch/>
        </p:blipFill>
        <p:spPr>
          <a:xfrm>
            <a:off x="3999224" y="0"/>
            <a:ext cx="4080419" cy="676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7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/>
          <a:srcRect b="16251"/>
          <a:stretch/>
        </p:blipFill>
        <p:spPr>
          <a:xfrm>
            <a:off x="15652" y="0"/>
            <a:ext cx="12175975" cy="6861767"/>
          </a:xfrm>
          <a:prstGeom prst="rect">
            <a:avLst/>
          </a:prstGeom>
        </p:spPr>
      </p:pic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990600" y="1484784"/>
            <a:ext cx="878497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sl-SI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Vita </a:t>
            </a:r>
            <a:r>
              <a:rPr kumimoji="0" lang="en-GB" altLang="sl-SI" sz="2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Kontić</a:t>
            </a:r>
            <a:r>
              <a:rPr kumimoji="0" lang="sl-SI" altLang="sl-SI" sz="2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Bezjak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altLang="sl-SI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altLang="sl-SI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alt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Mestna uprava</a:t>
            </a:r>
            <a:endParaRPr kumimoji="0" lang="en-GB" altLang="sl-S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alt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Oddelek</a:t>
            </a:r>
            <a:r>
              <a:rPr kumimoji="0" lang="sl-SI" altLang="sl-SI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za gospodarske dejavnosti in promet</a:t>
            </a:r>
            <a:endParaRPr kumimoji="0" lang="en-GB" altLang="sl-S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alt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Trg MDB 7</a:t>
            </a:r>
            <a:endParaRPr kumimoji="0" lang="en-GB" altLang="sl-S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1000 </a:t>
            </a:r>
            <a:r>
              <a:rPr kumimoji="0" lang="en-GB" alt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Ljubljana</a:t>
            </a:r>
            <a:endParaRPr kumimoji="0" lang="en-GB" altLang="sl-S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E: </a:t>
            </a:r>
            <a:r>
              <a:rPr kumimoji="0" lang="en-GB" alt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vita.kontic@ljubljana.si</a:t>
            </a:r>
            <a:endParaRPr kumimoji="0" lang="sl-SI" altLang="sl-S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T</a:t>
            </a:r>
            <a:r>
              <a:rPr kumimoji="0" lang="en-GB" alt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: + 386 1 306 1</a:t>
            </a:r>
            <a:r>
              <a:rPr kumimoji="0" lang="sl-SI" alt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7</a:t>
            </a:r>
            <a:r>
              <a:rPr kumimoji="0" lang="en-GB" alt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sl-SI" alt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68</a:t>
            </a:r>
            <a:endParaRPr kumimoji="0" lang="en-GB" altLang="sl-S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www.ljubljana.si</a:t>
            </a:r>
            <a:endParaRPr kumimoji="0" lang="en-GB" altLang="sl-S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www.facebook.com/MOLjubljana</a:t>
            </a:r>
            <a: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(@</a:t>
            </a:r>
            <a:r>
              <a:rPr kumimoji="0" lang="sl-SI" altLang="sl-S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MOLjubljana</a:t>
            </a:r>
            <a: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)</a:t>
            </a:r>
            <a:r>
              <a:rPr kumimoji="0" lang="en-GB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www.youtube.com/c/MestnaobcinaLjubljana</a:t>
            </a:r>
            <a:endParaRPr kumimoji="0" lang="sl-SI" altLang="sl-SI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www.instagram.com/mestnaobcinaljubljana</a:t>
            </a:r>
            <a: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(@</a:t>
            </a:r>
            <a:r>
              <a:rPr kumimoji="0" lang="sl-SI" altLang="sl-SI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mestnaobcinaljubljana</a:t>
            </a: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www.tiktok.com</a:t>
            </a:r>
            <a:r>
              <a:rPr kumimoji="0" lang="en-GB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/@</a:t>
            </a:r>
            <a:r>
              <a:rPr kumimoji="0" lang="en-GB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mestnaobcinaljubljana</a:t>
            </a:r>
            <a:r>
              <a:rPr kumimoji="0" lang="sl-SI" alt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(@</a:t>
            </a:r>
            <a:r>
              <a:rPr kumimoji="0" lang="sl-SI" altLang="sl-S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mestnaobcinaljubljana</a:t>
            </a:r>
            <a:r>
              <a:rPr kumimoji="0" lang="sl-SI" alt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sl-S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3D38E0B-6E29-AFB6-111D-7A37D9ECEB65}"/>
              </a:ext>
            </a:extLst>
          </p:cNvPr>
          <p:cNvSpPr txBox="1">
            <a:spLocks/>
          </p:cNvSpPr>
          <p:nvPr/>
        </p:nvSpPr>
        <p:spPr>
          <a:xfrm>
            <a:off x="990600" y="2966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Hvala.</a:t>
            </a:r>
            <a:endParaRPr kumimoji="0" lang="hr-HR" sz="4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 Light" panose="020F0302020204030204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1823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Avti, avti, pejte straaan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826"/>
            <a:ext cx="12192000" cy="6857845"/>
          </a:xfrm>
        </p:spPr>
      </p:pic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Konferencija „Gradovi za klimatsku neutralnost” / Ljubljana, 23. – 24. 4. 2023.                #Cities4ClimateNeutrality    #CLIMASUM    #10godinaCIVINETSloHrJIE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080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3"/>
          <a:stretch/>
        </p:blipFill>
        <p:spPr>
          <a:xfrm>
            <a:off x="1163451" y="1"/>
            <a:ext cx="9829093" cy="6778911"/>
          </a:xfrm>
          <a:prstGeom prst="rect">
            <a:avLst/>
          </a:prstGeom>
        </p:spPr>
      </p:pic>
      <p:graphicFrame>
        <p:nvGraphicFramePr>
          <p:cNvPr id="16" name="Tabela 15"/>
          <p:cNvGraphicFramePr>
            <a:graphicFrameLocks noGrp="1"/>
          </p:cNvGraphicFramePr>
          <p:nvPr>
            <p:extLst/>
          </p:nvPr>
        </p:nvGraphicFramePr>
        <p:xfrm>
          <a:off x="1163452" y="5285392"/>
          <a:ext cx="9829092" cy="1493520"/>
        </p:xfrm>
        <a:graphic>
          <a:graphicData uri="http://schemas.openxmlformats.org/drawingml/2006/table">
            <a:tbl>
              <a:tblPr firstRow="1" bandRow="1">
                <a:tableStyleId>{AFB0F0D4-E29D-41FC-BB40-55DCE46ED4A6}</a:tableStyleId>
              </a:tblPr>
              <a:tblGrid>
                <a:gridCol w="4914546">
                  <a:extLst>
                    <a:ext uri="{9D8B030D-6E8A-4147-A177-3AD203B41FA5}">
                      <a16:colId xmlns:a16="http://schemas.microsoft.com/office/drawing/2014/main" val="3513633835"/>
                    </a:ext>
                  </a:extLst>
                </a:gridCol>
                <a:gridCol w="4914546">
                  <a:extLst>
                    <a:ext uri="{9D8B030D-6E8A-4147-A177-3AD203B41FA5}">
                      <a16:colId xmlns:a16="http://schemas.microsoft.com/office/drawing/2014/main" val="4294418093"/>
                    </a:ext>
                  </a:extLst>
                </a:gridCol>
              </a:tblGrid>
              <a:tr h="3823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b="1" dirty="0" smtClean="0">
                          <a:solidFill>
                            <a:srgbClr val="009900"/>
                          </a:solidFill>
                          <a:latin typeface="+mn-lt"/>
                          <a:cs typeface="Calibri" panose="020F0502020204030204" pitchFamily="34" charset="0"/>
                        </a:rPr>
                        <a:t>Vizija Ljubljane 2025 (2007)</a:t>
                      </a:r>
                      <a:r>
                        <a:rPr lang="sl-SI" sz="2000" b="1" dirty="0" smtClean="0">
                          <a:latin typeface="+mn-lt"/>
                          <a:cs typeface="Calibri" panose="020F0502020204030204" pitchFamily="34" charset="0"/>
                        </a:rPr>
                        <a:t>) 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2000" dirty="0" smtClean="0">
                          <a:solidFill>
                            <a:srgbClr val="009900"/>
                          </a:solidFill>
                          <a:latin typeface="+mn-lt"/>
                          <a:cs typeface="Calibri" panose="020F0502020204030204" pitchFamily="34" charset="0"/>
                        </a:rPr>
                        <a:t>Vizija Ljubljane 2045</a:t>
                      </a:r>
                      <a:r>
                        <a:rPr lang="sl-SI" sz="2000" baseline="0" dirty="0" smtClean="0">
                          <a:solidFill>
                            <a:srgbClr val="009900"/>
                          </a:solidFill>
                          <a:latin typeface="+mn-lt"/>
                          <a:cs typeface="Calibri" panose="020F0502020204030204" pitchFamily="34" charset="0"/>
                        </a:rPr>
                        <a:t> (2025)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070366"/>
                  </a:ext>
                </a:extLst>
              </a:tr>
              <a:tr h="357866"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 smtClean="0">
                          <a:latin typeface="+mn-lt"/>
                          <a:cs typeface="Calibri" panose="020F0502020204030204" pitchFamily="34" charset="0"/>
                        </a:rPr>
                        <a:t>idealno</a:t>
                      </a:r>
                      <a:r>
                        <a:rPr lang="sl-SI" sz="1800" b="1" baseline="0" dirty="0" smtClean="0">
                          <a:latin typeface="+mn-lt"/>
                          <a:cs typeface="Calibri" panose="020F0502020204030204" pitchFamily="34" charset="0"/>
                        </a:rPr>
                        <a:t> mesto</a:t>
                      </a:r>
                      <a:endParaRPr lang="en-GB" sz="18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 smtClean="0">
                          <a:latin typeface="+mn-lt"/>
                          <a:cs typeface="Calibri" panose="020F0502020204030204" pitchFamily="34" charset="0"/>
                        </a:rPr>
                        <a:t>kakovostna podoba mestna in krajine</a:t>
                      </a:r>
                      <a:endParaRPr lang="en-GB" sz="18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23413"/>
                  </a:ext>
                </a:extLst>
              </a:tr>
              <a:tr h="357866"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 smtClean="0">
                          <a:latin typeface="+mn-lt"/>
                          <a:cs typeface="Calibri" panose="020F0502020204030204" pitchFamily="34" charset="0"/>
                        </a:rPr>
                        <a:t>sonaravno mesto</a:t>
                      </a:r>
                      <a:endParaRPr lang="en-GB" sz="18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 smtClean="0">
                          <a:latin typeface="+mn-lt"/>
                          <a:cs typeface="Calibri" panose="020F0502020204030204" pitchFamily="34" charset="0"/>
                        </a:rPr>
                        <a:t>odpornost na podnebne</a:t>
                      </a:r>
                      <a:r>
                        <a:rPr lang="sl-SI" sz="1800" b="1" baseline="0" dirty="0" smtClean="0">
                          <a:latin typeface="+mn-lt"/>
                          <a:cs typeface="Calibri" panose="020F0502020204030204" pitchFamily="34" charset="0"/>
                        </a:rPr>
                        <a:t> spremembe</a:t>
                      </a:r>
                      <a:endParaRPr lang="en-GB" sz="18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532927"/>
                  </a:ext>
                </a:extLst>
              </a:tr>
              <a:tr h="357866"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 smtClean="0">
                          <a:latin typeface="+mn-lt"/>
                          <a:cs typeface="Calibri" panose="020F0502020204030204" pitchFamily="34" charset="0"/>
                        </a:rPr>
                        <a:t>vseslovenska metropola</a:t>
                      </a:r>
                      <a:endParaRPr lang="en-GB" sz="18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 smtClean="0">
                          <a:latin typeface="+mn-lt"/>
                          <a:cs typeface="Calibri" panose="020F0502020204030204" pitchFamily="34" charset="0"/>
                        </a:rPr>
                        <a:t>mesto dobre dostopnosti</a:t>
                      </a:r>
                      <a:endParaRPr lang="en-GB" sz="18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874503"/>
                  </a:ext>
                </a:extLst>
              </a:tr>
            </a:tbl>
          </a:graphicData>
        </a:graphic>
      </p:graphicFrame>
      <p:sp>
        <p:nvSpPr>
          <p:cNvPr id="17" name="Desna puščica 12"/>
          <p:cNvSpPr>
            <a:spLocks noChangeArrowheads="1"/>
          </p:cNvSpPr>
          <p:nvPr/>
        </p:nvSpPr>
        <p:spPr bwMode="auto">
          <a:xfrm>
            <a:off x="5814371" y="5373662"/>
            <a:ext cx="523875" cy="288925"/>
          </a:xfrm>
          <a:prstGeom prst="rightArrow">
            <a:avLst>
              <a:gd name="adj1" fmla="val 50000"/>
              <a:gd name="adj2" fmla="val 4996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l-SI" altLang="sl-SI">
              <a:solidFill>
                <a:srgbClr val="FF0000"/>
              </a:solidFill>
            </a:endParaRPr>
          </a:p>
        </p:txBody>
      </p:sp>
      <p:sp>
        <p:nvSpPr>
          <p:cNvPr id="19" name="Title 13">
            <a:extLst>
              <a:ext uri="{FF2B5EF4-FFF2-40B4-BE49-F238E27FC236}">
                <a16:creationId xmlns:a16="http://schemas.microsoft.com/office/drawing/2014/main" id="{E56869E6-172A-C021-B07A-1960E38C59EB}"/>
              </a:ext>
            </a:extLst>
          </p:cNvPr>
          <p:cNvSpPr txBox="1">
            <a:spLocks/>
          </p:cNvSpPr>
          <p:nvPr/>
        </p:nvSpPr>
        <p:spPr>
          <a:xfrm>
            <a:off x="1270863" y="440668"/>
            <a:ext cx="10921137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0" dirty="0" smtClean="0">
                <a:cs typeface="Calibri Light" panose="020F0302020204030204" pitchFamily="34" charset="0"/>
              </a:rPr>
              <a:t>Vizija Ljubljane</a:t>
            </a:r>
            <a:endParaRPr lang="en-GB" sz="3200" b="0" dirty="0"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32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3">
            <a:extLst>
              <a:ext uri="{FF2B5EF4-FFF2-40B4-BE49-F238E27FC236}">
                <a16:creationId xmlns:a16="http://schemas.microsoft.com/office/drawing/2014/main" id="{E56869E6-172A-C021-B07A-1960E38C59EB}"/>
              </a:ext>
            </a:extLst>
          </p:cNvPr>
          <p:cNvSpPr txBox="1">
            <a:spLocks/>
          </p:cNvSpPr>
          <p:nvPr/>
        </p:nvSpPr>
        <p:spPr>
          <a:xfrm>
            <a:off x="1270863" y="440668"/>
            <a:ext cx="10921137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0" dirty="0" smtClean="0">
                <a:cs typeface="Calibri Light" panose="020F0302020204030204" pitchFamily="34" charset="0"/>
              </a:rPr>
              <a:t>Vizija NIČ</a:t>
            </a:r>
            <a:endParaRPr lang="en-GB" sz="3200" b="0" dirty="0">
              <a:cs typeface="Calibri Light" panose="020F03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88" y="2700412"/>
            <a:ext cx="4815815" cy="2122224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5915980" y="2606645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400" dirty="0" smtClean="0">
                <a:solidFill>
                  <a:schemeClr val="tx1"/>
                </a:solidFill>
              </a:rPr>
              <a:t>Župan Mestne občine Ljubljana </a:t>
            </a:r>
            <a:r>
              <a:rPr lang="en-GB" sz="2400" dirty="0" smtClean="0">
                <a:solidFill>
                  <a:schemeClr val="tx1"/>
                </a:solidFill>
              </a:rPr>
              <a:t>Zoran </a:t>
            </a:r>
            <a:r>
              <a:rPr lang="en-GB" sz="2400" dirty="0">
                <a:solidFill>
                  <a:schemeClr val="tx1"/>
                </a:solidFill>
              </a:rPr>
              <a:t>Janković </a:t>
            </a:r>
            <a:r>
              <a:rPr lang="en-GB" sz="2400" dirty="0" smtClean="0">
                <a:solidFill>
                  <a:schemeClr val="tx1"/>
                </a:solidFill>
              </a:rPr>
              <a:t>je </a:t>
            </a:r>
            <a:r>
              <a:rPr lang="en-GB" sz="2400" dirty="0" err="1">
                <a:solidFill>
                  <a:schemeClr val="tx1"/>
                </a:solidFill>
              </a:rPr>
              <a:t>že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leta</a:t>
            </a:r>
            <a:r>
              <a:rPr lang="en-GB" sz="2400" dirty="0">
                <a:solidFill>
                  <a:schemeClr val="tx1"/>
                </a:solidFill>
              </a:rPr>
              <a:t> 2017 </a:t>
            </a:r>
            <a:r>
              <a:rPr lang="en-GB" sz="2400" dirty="0" err="1">
                <a:solidFill>
                  <a:schemeClr val="tx1"/>
                </a:solidFill>
              </a:rPr>
              <a:t>kot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prvi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župan</a:t>
            </a:r>
            <a:r>
              <a:rPr lang="en-GB" sz="2400" dirty="0">
                <a:solidFill>
                  <a:schemeClr val="tx1"/>
                </a:solidFill>
              </a:rPr>
              <a:t> v </a:t>
            </a:r>
            <a:r>
              <a:rPr lang="en-GB" sz="2400" dirty="0" err="1">
                <a:solidFill>
                  <a:schemeClr val="tx1"/>
                </a:solidFill>
              </a:rPr>
              <a:t>Sloveniji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podpisal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Zavezo</a:t>
            </a:r>
            <a:r>
              <a:rPr lang="en-GB" sz="2400" dirty="0">
                <a:solidFill>
                  <a:schemeClr val="tx1"/>
                </a:solidFill>
              </a:rPr>
              <a:t> z </a:t>
            </a:r>
            <a:r>
              <a:rPr lang="en-GB" sz="2400" dirty="0" err="1">
                <a:solidFill>
                  <a:schemeClr val="tx1"/>
                </a:solidFill>
              </a:rPr>
              <a:t>javno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podporo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aktivnostim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Vizije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smtClean="0">
                <a:solidFill>
                  <a:schemeClr val="tx1"/>
                </a:solidFill>
              </a:rPr>
              <a:t>0</a:t>
            </a:r>
            <a:r>
              <a:rPr lang="sl-SI" sz="2400" dirty="0" smtClean="0">
                <a:solidFill>
                  <a:schemeClr val="tx1"/>
                </a:solidFill>
              </a:rPr>
              <a:t> – nič smrtnih žrtev in nič hudo telesno poškodovanih.</a:t>
            </a:r>
          </a:p>
          <a:p>
            <a:r>
              <a:rPr lang="sl-SI" sz="1800" dirty="0" smtClean="0">
                <a:solidFill>
                  <a:schemeClr val="tx1"/>
                </a:solidFill>
              </a:rPr>
              <a:t>Vizijanic.si; zavod Varna pot</a:t>
            </a:r>
            <a:endParaRPr lang="en-GB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56869E6-172A-C021-B07A-1960E38C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440668"/>
            <a:ext cx="10225737" cy="864096"/>
          </a:xfrm>
        </p:spPr>
        <p:txBody>
          <a:bodyPr/>
          <a:lstStyle/>
          <a:p>
            <a:r>
              <a:rPr lang="sl-SI" b="0" dirty="0" smtClean="0"/>
              <a:t>Dostopno mesto, prijazno predvsem do pešcev in kolesarjev</a:t>
            </a:r>
            <a:endParaRPr lang="en-SI" b="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700808"/>
            <a:ext cx="9673667" cy="454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56869E6-172A-C021-B07A-1960E38C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440668"/>
            <a:ext cx="10225737" cy="864096"/>
          </a:xfrm>
        </p:spPr>
        <p:txBody>
          <a:bodyPr/>
          <a:lstStyle/>
          <a:p>
            <a:r>
              <a:rPr lang="sl-SI" sz="3200" b="0" dirty="0" smtClean="0">
                <a:cs typeface="Calibri" panose="020F0502020204030204" pitchFamily="34" charset="0"/>
              </a:rPr>
              <a:t>Območje za pešce (in kolesarje) – 20 ha</a:t>
            </a:r>
            <a:endParaRPr lang="en-SI" sz="3200" b="0" dirty="0">
              <a:cs typeface="Calibri" panose="020F0502020204030204" pitchFamily="34" charset="0"/>
            </a:endParaRPr>
          </a:p>
        </p:txBody>
      </p:sp>
      <p:pic>
        <p:nvPicPr>
          <p:cNvPr id="10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3705"/>
            <a:ext cx="2879952" cy="173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716" y="1141104"/>
            <a:ext cx="8116432" cy="571689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80" y="1478674"/>
            <a:ext cx="3237545" cy="26929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37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56869E6-172A-C021-B07A-1960E38C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440668"/>
            <a:ext cx="9421495" cy="864096"/>
          </a:xfrm>
        </p:spPr>
        <p:txBody>
          <a:bodyPr/>
          <a:lstStyle/>
          <a:p>
            <a:r>
              <a:rPr lang="sl-SI" b="0" dirty="0" smtClean="0"/>
              <a:t>Pred 2007 in danes</a:t>
            </a:r>
            <a:endParaRPr lang="en-GB" b="0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76" y="3945980"/>
            <a:ext cx="4891500" cy="277066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85" y="1116462"/>
            <a:ext cx="4931486" cy="268932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45" y="3933056"/>
            <a:ext cx="4948596" cy="2783586"/>
          </a:xfrm>
          <a:prstGeom prst="rect">
            <a:avLst/>
          </a:prstGeom>
        </p:spPr>
      </p:pic>
      <p:pic>
        <p:nvPicPr>
          <p:cNvPr id="7" name="Slika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76" y="1116461"/>
            <a:ext cx="4891500" cy="26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18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56869E6-172A-C021-B07A-1960E38C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440668"/>
            <a:ext cx="9421495" cy="864096"/>
          </a:xfrm>
        </p:spPr>
        <p:txBody>
          <a:bodyPr/>
          <a:lstStyle/>
          <a:p>
            <a:r>
              <a:rPr lang="sl-SI" b="0" dirty="0" smtClean="0"/>
              <a:t>Pred</a:t>
            </a:r>
            <a:r>
              <a:rPr lang="en-GB" b="0" dirty="0" smtClean="0"/>
              <a:t> 2007 </a:t>
            </a:r>
            <a:r>
              <a:rPr lang="sl-SI" b="0" dirty="0" smtClean="0"/>
              <a:t>in danes</a:t>
            </a:r>
            <a:endParaRPr lang="en-GB" b="0" dirty="0"/>
          </a:p>
        </p:txBody>
      </p:sp>
      <p:pic>
        <p:nvPicPr>
          <p:cNvPr id="5" name="Picture 9" descr="C:\Users\Kontic\AppData\Local\Microsoft\Windows\Temporary Internet Files\Content.Outlook\NXJJZ2XM\CirilMetodov (2)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1131032"/>
            <a:ext cx="4953064" cy="268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C:\Users\Kontic\AppData\Local\Microsoft\Windows\Temporary Internet Files\Content.Outlook\NXJJZ2XM\Kongresni (2)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68" y="1124744"/>
            <a:ext cx="4968552" cy="26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U:\PROJEKTI MOL - FOTO\PREJ-POTEM\volilna kampanja\2016 FOTKE PREJ POTEM_arvih MOL\Resize\NoviT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708" y="3933056"/>
            <a:ext cx="494431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U:\PROJEKTI MOL - FOTO\PREJ-POTEM\volilna kampanja\2016 FOTKE PREJ POTEM_arvih MOL\Resize\Petkovsko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852" y="3933055"/>
            <a:ext cx="4949244" cy="273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82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56869E6-172A-C021-B07A-1960E38C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440668"/>
            <a:ext cx="9829693" cy="864096"/>
          </a:xfrm>
        </p:spPr>
        <p:txBody>
          <a:bodyPr/>
          <a:lstStyle/>
          <a:p>
            <a:r>
              <a:rPr lang="sl-SI" b="0" dirty="0" smtClean="0"/>
              <a:t>Prenova cest, ulic, trgov – kakovosten javni prostor</a:t>
            </a:r>
            <a:endParaRPr lang="it-IT" b="0" dirty="0"/>
          </a:p>
        </p:txBody>
      </p:sp>
      <p:pic>
        <p:nvPicPr>
          <p:cNvPr id="7" name="Slika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5" y="1330217"/>
            <a:ext cx="3516735" cy="233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262" y="3758152"/>
            <a:ext cx="3527988" cy="233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9" y="3749007"/>
            <a:ext cx="3522242" cy="2344289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42" y="1330217"/>
            <a:ext cx="3518617" cy="2337040"/>
          </a:xfrm>
          <a:prstGeom prst="rect">
            <a:avLst/>
          </a:prstGeom>
        </p:spPr>
      </p:pic>
      <p:sp>
        <p:nvSpPr>
          <p:cNvPr id="18" name="PoljeZBesedilom 17"/>
          <p:cNvSpPr txBox="1"/>
          <p:nvPr/>
        </p:nvSpPr>
        <p:spPr>
          <a:xfrm>
            <a:off x="443373" y="6129300"/>
            <a:ext cx="11680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sl-S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kakovostna javna infrastruktura </a:t>
            </a:r>
            <a:r>
              <a:rPr kumimoji="0" lang="sl-SI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kumimoji="0" lang="sl-S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dodaten prostor za kolesarje in pešce </a:t>
            </a:r>
            <a:r>
              <a:rPr lang="sl-SI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kumimoji="0" lang="sl-S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novi mostovi in povezave </a:t>
            </a:r>
            <a:r>
              <a:rPr lang="sl-SI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kumimoji="0" lang="sl-SI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vzpostavitev in širitev </a:t>
            </a:r>
            <a:r>
              <a:rPr lang="sl-SI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storitev │ ozelenitev </a:t>
            </a:r>
            <a:r>
              <a:rPr lang="sl-SI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ulična </a:t>
            </a:r>
            <a:r>
              <a:rPr lang="sl-SI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oprema </a:t>
            </a:r>
            <a:r>
              <a:rPr lang="sl-SI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sl-SI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pitniki</a:t>
            </a:r>
            <a:r>
              <a:rPr lang="sl-SI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fontane </a:t>
            </a:r>
            <a:r>
              <a:rPr lang="sl-SI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│ </a:t>
            </a:r>
            <a:r>
              <a:rPr lang="sl-SI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števci prometa …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t="2760" r="-227" b="9382"/>
          <a:stretch/>
        </p:blipFill>
        <p:spPr>
          <a:xfrm>
            <a:off x="8176142" y="3749007"/>
            <a:ext cx="3557723" cy="234428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4261" y="1326608"/>
            <a:ext cx="3505919" cy="234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2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56869E6-172A-C021-B07A-1960E38C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63" y="440668"/>
            <a:ext cx="9421495" cy="864096"/>
          </a:xfrm>
        </p:spPr>
        <p:txBody>
          <a:bodyPr/>
          <a:lstStyle/>
          <a:p>
            <a:r>
              <a:rPr lang="sl-SI" b="0" dirty="0" smtClean="0"/>
              <a:t>Kaj pa skupne/deljene površine?</a:t>
            </a:r>
            <a:endParaRPr lang="en-SI" b="0" dirty="0"/>
          </a:p>
        </p:txBody>
      </p:sp>
      <p:pic>
        <p:nvPicPr>
          <p:cNvPr id="8" name="Picture 2" descr="Foto Dunja Wed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/>
          <a:stretch/>
        </p:blipFill>
        <p:spPr bwMode="auto">
          <a:xfrm>
            <a:off x="8242335" y="1287252"/>
            <a:ext cx="3863495" cy="26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grada vsebin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05"/>
          <a:stretch/>
        </p:blipFill>
        <p:spPr>
          <a:xfrm>
            <a:off x="8242334" y="4107505"/>
            <a:ext cx="3870991" cy="2618877"/>
          </a:xfrm>
          <a:prstGeom prst="rect">
            <a:avLst/>
          </a:prstGeom>
        </p:spPr>
      </p:pic>
      <p:pic>
        <p:nvPicPr>
          <p:cNvPr id="11" name="Ograda vsebin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61"/>
          <a:stretch/>
        </p:blipFill>
        <p:spPr>
          <a:xfrm>
            <a:off x="4177088" y="1291291"/>
            <a:ext cx="3931931" cy="2688821"/>
          </a:xfrm>
          <a:prstGeom prst="rect">
            <a:avLst/>
          </a:prstGeom>
        </p:spPr>
      </p:pic>
      <p:pic>
        <p:nvPicPr>
          <p:cNvPr id="12" name="Picture 2" descr="kolesarska ulic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/>
          <a:stretch/>
        </p:blipFill>
        <p:spPr bwMode="auto">
          <a:xfrm>
            <a:off x="119336" y="4107504"/>
            <a:ext cx="3924436" cy="261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89" y="4107505"/>
            <a:ext cx="3923098" cy="2618877"/>
          </a:xfrm>
          <a:prstGeom prst="rect">
            <a:avLst/>
          </a:prstGeom>
        </p:spPr>
      </p:pic>
      <p:pic>
        <p:nvPicPr>
          <p:cNvPr id="15" name="Slika 4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" t="-323" r="4759" b="16114"/>
          <a:stretch/>
        </p:blipFill>
        <p:spPr bwMode="auto">
          <a:xfrm>
            <a:off x="119336" y="1283214"/>
            <a:ext cx="3924435" cy="269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24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rzero">
  <a:themeElements>
    <a:clrScheme name="Interzero_20220421">
      <a:dk1>
        <a:sysClr val="windowText" lastClr="000000"/>
      </a:dk1>
      <a:lt1>
        <a:sysClr val="window" lastClr="FFFFFF"/>
      </a:lt1>
      <a:dk2>
        <a:srgbClr val="666666"/>
      </a:dk2>
      <a:lt2>
        <a:srgbClr val="EDEDED"/>
      </a:lt2>
      <a:accent1>
        <a:srgbClr val="002652"/>
      </a:accent1>
      <a:accent2>
        <a:srgbClr val="009DD3"/>
      </a:accent2>
      <a:accent3>
        <a:srgbClr val="FFCE00"/>
      </a:accent3>
      <a:accent4>
        <a:srgbClr val="191919"/>
      </a:accent4>
      <a:accent5>
        <a:srgbClr val="999999"/>
      </a:accent5>
      <a:accent6>
        <a:srgbClr val="CCCCC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terzero_Master_V05" id="{FACF3D9C-D5F4-4D70-B275-DE56A30AE6AD}" vid="{27B0D688-1FEC-4326-A048-E1A5A372B9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4F66FA18236984EA9671B6FB5CE5497" ma:contentTypeVersion="2" ma:contentTypeDescription="Ustvari nov dokument." ma:contentTypeScope="" ma:versionID="6288e1f8ffc8dd5b046c762424998a25">
  <xsd:schema xmlns:xsd="http://www.w3.org/2001/XMLSchema" xmlns:xs="http://www.w3.org/2001/XMLSchema" xmlns:p="http://schemas.microsoft.com/office/2006/metadata/properties" xmlns:ns2="f84e652a-0d05-45c8-865c-d460bc236176" targetNamespace="http://schemas.microsoft.com/office/2006/metadata/properties" ma:root="true" ma:fieldsID="27501213e6e1b9b4db81dd4e3d34aad4" ns2:_="">
    <xsd:import namespace="f84e652a-0d05-45c8-865c-d460bc23617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4e652a-0d05-45c8-865c-d460bc23617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2B793B-AD9A-41CF-8451-F46A37A771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91B858-16CD-48C7-BDA2-335D1189A307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84e652a-0d05-45c8-865c-d460bc236176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CADF9DB-6382-439A-BC48-E9F28140E6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4e652a-0d05-45c8-865c-d460bc2361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2090</TotalTime>
  <Words>572</Words>
  <Application>Microsoft Office PowerPoint</Application>
  <PresentationFormat>Širokozaslonsko</PresentationFormat>
  <Paragraphs>114</Paragraphs>
  <Slides>19</Slides>
  <Notes>13</Notes>
  <HiddenSlides>0</HiddenSlides>
  <MMClips>2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19</vt:i4>
      </vt:variant>
    </vt:vector>
  </HeadingPairs>
  <TitlesOfParts>
    <vt:vector size="26" baseType="lpstr">
      <vt:lpstr>ＭＳ Ｐゴシック</vt:lpstr>
      <vt:lpstr>Arial</vt:lpstr>
      <vt:lpstr>Calibri</vt:lpstr>
      <vt:lpstr>Calibri Light</vt:lpstr>
      <vt:lpstr>Wingdings</vt:lpstr>
      <vt:lpstr>Interzero</vt:lpstr>
      <vt:lpstr>Office Theme</vt:lpstr>
      <vt:lpstr>Ljubljana, mesto po meri ranljivih udeležencev v prometu  Ukrepi Mestne občine Ljubljana za izboljšanje varnosti ranljivih udeležencev v prometu</vt:lpstr>
      <vt:lpstr>PowerPointova predstavitev</vt:lpstr>
      <vt:lpstr>PowerPointova predstavitev</vt:lpstr>
      <vt:lpstr>Dostopno mesto, prijazno predvsem do pešcev in kolesarjev</vt:lpstr>
      <vt:lpstr>Območje za pešce (in kolesarje) – 20 ha</vt:lpstr>
      <vt:lpstr>Pred 2007 in danes</vt:lpstr>
      <vt:lpstr>Pred 2007 in danes</vt:lpstr>
      <vt:lpstr>Prenova cest, ulic, trgov – kakovosten javni prostor</vt:lpstr>
      <vt:lpstr>Kaj pa skupne/deljene površine?</vt:lpstr>
      <vt:lpstr>Ukrepi za večjo varnost in dostopnost</vt:lpstr>
      <vt:lpstr>Varnost pešcev v območju za pešce</vt:lpstr>
      <vt:lpstr>Kampanje in dogodki za izbrane ciljne skupine otroci │starejši │ osebe z oviranostmi </vt:lpstr>
      <vt:lpstr>Evropski teden mobilnosti 2024</vt:lpstr>
      <vt:lpstr>Pusti se zapeLJati z Ljubljanskim potniškim prometom </vt:lpstr>
      <vt:lpstr>Kaj sledi?</vt:lpstr>
      <vt:lpstr>Kaj sledi?</vt:lpstr>
      <vt:lpstr>Za še večjo  varnost …</vt:lpstr>
      <vt:lpstr>PowerPointova predstavitev</vt:lpstr>
      <vt:lpstr>PowerPointova predstavitev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MO</dc:creator>
  <cp:keywords/>
  <dc:description/>
  <cp:lastModifiedBy>Admin</cp:lastModifiedBy>
  <cp:revision>556</cp:revision>
  <dcterms:created xsi:type="dcterms:W3CDTF">2022-05-15T13:03:47Z</dcterms:created>
  <dcterms:modified xsi:type="dcterms:W3CDTF">2024-09-19T07:31:22Z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0x01010004F66FA18236984EA9671B6FB5CE5497</vt:lpwstr>
  </property>
</Properties>
</file>