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4" r:id="rId3"/>
    <p:sldId id="259" r:id="rId4"/>
    <p:sldId id="268" r:id="rId5"/>
    <p:sldId id="267" r:id="rId6"/>
    <p:sldId id="271" r:id="rId7"/>
    <p:sldId id="275" r:id="rId8"/>
    <p:sldId id="272" r:id="rId9"/>
    <p:sldId id="269" r:id="rId10"/>
    <p:sldId id="266" r:id="rId11"/>
    <p:sldId id="260" r:id="rId12"/>
    <p:sldId id="261" r:id="rId13"/>
    <p:sldId id="265" r:id="rId14"/>
    <p:sldId id="277" r:id="rId15"/>
    <p:sldId id="263" r:id="rId16"/>
    <p:sldId id="280" r:id="rId17"/>
    <p:sldId id="281" r:id="rId18"/>
    <p:sldId id="282" r:id="rId19"/>
    <p:sldId id="278" r:id="rId20"/>
    <p:sldId id="279" r:id="rId21"/>
    <p:sldId id="283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5844" autoAdjust="0"/>
  </p:normalViewPr>
  <p:slideViewPr>
    <p:cSldViewPr>
      <p:cViewPr>
        <p:scale>
          <a:sx n="66" d="100"/>
          <a:sy n="66" d="100"/>
        </p:scale>
        <p:origin x="-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679B-5761-4A60-BE50-F67F2E0AE5A7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49B77-2F42-4F9A-A291-F3EEED434C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038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naSslov</a:t>
            </a:r>
            <a:r>
              <a:rPr lang="sl-SI" dirty="0" smtClean="0"/>
              <a:t>,</a:t>
            </a:r>
            <a:r>
              <a:rPr lang="sl-SI" baseline="0" dirty="0" smtClean="0"/>
              <a:t> predavanja , znak ZZŠAM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9B77-2F42-4F9A-A291-F3EEED434C3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28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Vozniki in avtomehaniki so se pojavili kot del delovnega razreda ob začetkih prevoza potnikov in tovora z motornimi vozili. Kot se je povečeval prevoz potnikov in tovora, tako se je povečeval in krepil ta del delavskega razreda.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začetku prejšnjega stoletja se je začela pogostejša uporaba motornih vozil, kar je nekoliko ustavila prva svetovna vojna. Vendar se je takoj po njej začel še hitrejši razvoj tehnike,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masovnejša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uporaba motoriziranih prevoznih sredstev, naglo povečevanje števila ljudi, ki so bili od te, hitro rastoče panoge, neposredno in posredno odvisni. Tako je že leta 1922 prišlo v Sloveniji do ustanovitve Zveza šoferjev Slovenije.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1943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julij: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slovenske motorizirane enote so na ta dan imele prvo veliko bitko v narodno osvobodilni vojni in sicer na močno utrjeni Žužemberk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9B77-2F42-4F9A-A291-F3EEED434C3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46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Predtavitev</a:t>
            </a:r>
            <a:r>
              <a:rPr lang="sl-SI" baseline="0" dirty="0" smtClean="0"/>
              <a:t> Zveze, dejavnost, preventiva, </a:t>
            </a:r>
            <a:r>
              <a:rPr lang="sl-SI" baseline="0" dirty="0" err="1" smtClean="0"/>
              <a:t>ZŠAMi</a:t>
            </a:r>
            <a:r>
              <a:rPr lang="sl-SI" baseline="0" dirty="0" smtClean="0"/>
              <a:t>-grbi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9B77-2F42-4F9A-A291-F3EEED434C3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7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Vozniki in avtomehaniki so se pojavili kot del delovnega razreda ob začetkih prevoza potnikov in tovora z motornimi vozili. Kot se je povečeval prevoz potnikov in tovora, tako se je povečeval in krepil ta del delavskega razreda.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začetku prejšnjega stoletja se je začela pogostejša uporaba motornih vozil, kar je nekoliko ustavila prva svetovna vojna. Vendar se je takoj po njej začel še hitrejši razvoj tehnike,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masovnejša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uporaba motoriziranih prevoznih sredstev, naglo povečevanje števila ljudi, ki so bili od te, hitro rastoče panoge, neposredno in posredno odvisni. Tako je že leta 1922 prišlo v Sloveniji do ustanovitve Zveza šoferjev Slovenije.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1943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julij: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slovenske motorizirane enote so na ta dan imele prvo veliko bitko v narodno osvobodilni vojni in sicer na močno utrjeni Žužemberk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9B77-2F42-4F9A-A291-F3EEED434C3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46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3B1F3-AE52-4D43-B2BE-C22898AD301C}" type="datetimeFigureOut">
              <a:rPr lang="sl-SI" smtClean="0"/>
              <a:t>20.12.2011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08985-5799-4F22-8ACE-A73E16F76577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26" Type="http://schemas.openxmlformats.org/officeDocument/2006/relationships/image" Target="../media/image27.emf"/><Relationship Id="rId39" Type="http://schemas.openxmlformats.org/officeDocument/2006/relationships/image" Target="../media/image40.emf"/><Relationship Id="rId3" Type="http://schemas.openxmlformats.org/officeDocument/2006/relationships/image" Target="../media/image4.gif"/><Relationship Id="rId21" Type="http://schemas.openxmlformats.org/officeDocument/2006/relationships/image" Target="../media/image22.emf"/><Relationship Id="rId34" Type="http://schemas.openxmlformats.org/officeDocument/2006/relationships/image" Target="../media/image35.emf"/><Relationship Id="rId42" Type="http://schemas.openxmlformats.org/officeDocument/2006/relationships/image" Target="../media/image43.emf"/><Relationship Id="rId47" Type="http://schemas.openxmlformats.org/officeDocument/2006/relationships/image" Target="../media/image48.emf"/><Relationship Id="rId50" Type="http://schemas.openxmlformats.org/officeDocument/2006/relationships/image" Target="../media/image51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5" Type="http://schemas.openxmlformats.org/officeDocument/2006/relationships/image" Target="../media/image26.emf"/><Relationship Id="rId33" Type="http://schemas.openxmlformats.org/officeDocument/2006/relationships/image" Target="../media/image34.emf"/><Relationship Id="rId38" Type="http://schemas.openxmlformats.org/officeDocument/2006/relationships/image" Target="../media/image39.emf"/><Relationship Id="rId46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29" Type="http://schemas.openxmlformats.org/officeDocument/2006/relationships/image" Target="../media/image30.emf"/><Relationship Id="rId41" Type="http://schemas.openxmlformats.org/officeDocument/2006/relationships/image" Target="../media/image42.emf"/><Relationship Id="rId5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32" Type="http://schemas.openxmlformats.org/officeDocument/2006/relationships/image" Target="../media/image33.emf"/><Relationship Id="rId37" Type="http://schemas.openxmlformats.org/officeDocument/2006/relationships/image" Target="../media/image38.emf"/><Relationship Id="rId40" Type="http://schemas.openxmlformats.org/officeDocument/2006/relationships/image" Target="../media/image41.emf"/><Relationship Id="rId45" Type="http://schemas.openxmlformats.org/officeDocument/2006/relationships/image" Target="../media/image46.emf"/><Relationship Id="rId53" Type="http://schemas.openxmlformats.org/officeDocument/2006/relationships/image" Target="../media/image54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28" Type="http://schemas.openxmlformats.org/officeDocument/2006/relationships/image" Target="../media/image29.emf"/><Relationship Id="rId36" Type="http://schemas.openxmlformats.org/officeDocument/2006/relationships/image" Target="../media/image37.emf"/><Relationship Id="rId49" Type="http://schemas.openxmlformats.org/officeDocument/2006/relationships/image" Target="../media/image50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31" Type="http://schemas.openxmlformats.org/officeDocument/2006/relationships/image" Target="../media/image32.emf"/><Relationship Id="rId44" Type="http://schemas.openxmlformats.org/officeDocument/2006/relationships/image" Target="../media/image45.emf"/><Relationship Id="rId52" Type="http://schemas.openxmlformats.org/officeDocument/2006/relationships/image" Target="../media/image53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emf"/><Relationship Id="rId43" Type="http://schemas.openxmlformats.org/officeDocument/2006/relationships/image" Target="../media/image44.emf"/><Relationship Id="rId48" Type="http://schemas.openxmlformats.org/officeDocument/2006/relationships/image" Target="../media/image49.emf"/><Relationship Id="rId8" Type="http://schemas.openxmlformats.org/officeDocument/2006/relationships/image" Target="../media/image9.emf"/><Relationship Id="rId51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2952328"/>
          </a:xfrm>
        </p:spPr>
        <p:txBody>
          <a:bodyPr>
            <a:noAutofit/>
          </a:bodyPr>
          <a:lstStyle/>
          <a:p>
            <a:pPr algn="ctr"/>
            <a:r>
              <a:rPr lang="sl-SI" sz="4400" dirty="0" smtClean="0"/>
              <a:t>ZVEZA ZDRUŽENJ</a:t>
            </a:r>
            <a:br>
              <a:rPr lang="sl-SI" sz="4400" dirty="0" smtClean="0"/>
            </a:br>
            <a:r>
              <a:rPr lang="sl-SI" sz="4400" dirty="0" smtClean="0"/>
              <a:t>ŠOFERJEV IN AVTOMEHANIKOV</a:t>
            </a:r>
            <a:br>
              <a:rPr lang="sl-SI" sz="4400" dirty="0" smtClean="0"/>
            </a:br>
            <a:r>
              <a:rPr lang="sl-SI" sz="4400" dirty="0" smtClean="0"/>
              <a:t>SLOVENIJE</a:t>
            </a:r>
            <a:endParaRPr lang="sl-SI" sz="4400" dirty="0"/>
          </a:p>
        </p:txBody>
      </p:sp>
      <p:pic>
        <p:nvPicPr>
          <p:cNvPr id="1026" name="Picture 2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843808" y="515719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ZVEZA ZŠAM SLOVENIJE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657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13 julij Dan šoferjev in avtomehanikov Slovenije</a:t>
            </a:r>
            <a:endParaRPr lang="sl-SI" dirty="0"/>
          </a:p>
        </p:txBody>
      </p:sp>
      <p:pic>
        <p:nvPicPr>
          <p:cNvPr id="4098" name="Picture 2" descr="C:\Users\Dejan\Documents\avp\40 LET SPV, dec.2011\13.juli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sl-SI" sz="4500" dirty="0">
                <a:solidFill>
                  <a:srgbClr val="04617B"/>
                </a:solidFill>
              </a:rPr>
              <a:t>Kdo smo?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11003"/>
            <a:ext cx="8229600" cy="50135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l-SI" sz="1600" u="sng" dirty="0" smtClean="0"/>
          </a:p>
        </p:txBody>
      </p:sp>
      <p:pic>
        <p:nvPicPr>
          <p:cNvPr id="5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jan\Documents\avp\40 LET SPV, dec.2011\foto\uniforma\DSC00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endParaRPr lang="sl-SI" sz="1400" dirty="0"/>
          </a:p>
        </p:txBody>
      </p:sp>
      <p:pic>
        <p:nvPicPr>
          <p:cNvPr id="4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6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sl-SI" dirty="0" smtClean="0"/>
              <a:t>Prometna preventiva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dirty="0"/>
              <a:t>Dne 10.04.1951 je v reviji »Naš transport« objavljena novica o ponovni oživitvi (ustanovitvi) </a:t>
            </a:r>
            <a:r>
              <a:rPr lang="sl-SI" b="1" dirty="0"/>
              <a:t>Združenja šoferjev,</a:t>
            </a:r>
            <a:r>
              <a:rPr lang="sl-SI" dirty="0"/>
              <a:t> kjer je med drugim zapisano: </a:t>
            </a:r>
          </a:p>
          <a:p>
            <a:pPr marL="0" indent="0">
              <a:buNone/>
            </a:pPr>
            <a:r>
              <a:rPr lang="sl-SI" b="1" i="1" dirty="0"/>
              <a:t>»Združenje bo imelo istočasno tudi nalogo, </a:t>
            </a:r>
            <a:r>
              <a:rPr lang="sl-SI" b="1" i="1" dirty="0" smtClean="0"/>
              <a:t>da razčisti </a:t>
            </a:r>
            <a:r>
              <a:rPr lang="sl-SI" b="1" i="1" dirty="0"/>
              <a:t>vrste šoferjev, ker so prav zadnje prometne nesreče dokazale, da nosijo krivdo neodgovorni in pijani šoferji, kar meče slabo luč na celoten šoferski kader.«</a:t>
            </a:r>
            <a:endParaRPr lang="sl-SI" i="1" dirty="0"/>
          </a:p>
          <a:p>
            <a:pPr lvl="0"/>
            <a:r>
              <a:rPr lang="sl-SI" dirty="0"/>
              <a:t>Dne 13.05.1951 je na sestanku šoferjev  predstavnik oblasti tovariš Gabršček, pri predstavitvi smernic dela, kot drugo nalogo šoferske organizacije navedel:</a:t>
            </a:r>
          </a:p>
          <a:p>
            <a:pPr marL="0" indent="0">
              <a:buNone/>
            </a:pPr>
            <a:r>
              <a:rPr lang="sl-SI" b="1" i="1" dirty="0"/>
              <a:t>»Sodelovanje z državnimi organi pri vzdrževanju prometne discipline s tem, da zbira skušnje svojih članov in </a:t>
            </a:r>
            <a:r>
              <a:rPr lang="sl-SI" b="1" i="1" dirty="0" err="1"/>
              <a:t>stavlja</a:t>
            </a:r>
            <a:r>
              <a:rPr lang="sl-SI" b="1" i="1" dirty="0"/>
              <a:t> organom državne uprave ali ljudske oblasti predloge za izboljšanje varnosti javnega prometa in za preprečevanje nezgod.«</a:t>
            </a:r>
            <a:endParaRPr lang="sl-SI" i="1" dirty="0"/>
          </a:p>
          <a:p>
            <a:endParaRPr lang="sl-SI" dirty="0"/>
          </a:p>
        </p:txBody>
      </p:sp>
      <p:pic>
        <p:nvPicPr>
          <p:cNvPr id="4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3812" cy="10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980070" cy="10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l-SI" b="1" dirty="0"/>
              <a:t>Dne 10.06.1951</a:t>
            </a:r>
            <a:r>
              <a:rPr lang="sl-SI" dirty="0"/>
              <a:t> je bila v veliki dvorani Doma sindikatov Slovenije ustanovna skupščina Združenja poklicnih šoferjev in avtomehanikov Slovenije.  Sklep skupščine je bil, da naj bo organizacija skupna ne le šoferjem, temveč tudi avtomehanikom. </a:t>
            </a:r>
            <a:endParaRPr lang="sl-SI" dirty="0" smtClean="0"/>
          </a:p>
          <a:p>
            <a:pPr marL="0" lvl="0" indent="0">
              <a:buNone/>
            </a:pPr>
            <a:r>
              <a:rPr lang="sl-SI" dirty="0"/>
              <a:t>   </a:t>
            </a:r>
            <a:r>
              <a:rPr lang="sl-SI" u="sng" dirty="0"/>
              <a:t> Med </a:t>
            </a:r>
            <a:r>
              <a:rPr lang="sl-SI" u="sng" dirty="0" err="1"/>
              <a:t>temlejnimi</a:t>
            </a:r>
            <a:r>
              <a:rPr lang="sl-SI" u="sng" dirty="0"/>
              <a:t> nalogami organizacije, ki jih je sprejela skupščina, je bila na drugem mestu:</a:t>
            </a:r>
            <a:endParaRPr lang="sl-SI" dirty="0"/>
          </a:p>
          <a:p>
            <a:pPr marL="0" indent="0">
              <a:buNone/>
            </a:pPr>
            <a:r>
              <a:rPr lang="sl-SI" b="1" i="1" dirty="0"/>
              <a:t>»Da skrbi za zboljšanje prometne discipline z nenehnim poučevanjem ne le svojih članov, ampak vseh voznikov motornih vozil, s popularizacijo vseh varnostnih mer in ukrepov, ki so predpisani zato, da se preprečujejo prometne nezgode in dvigne prometna varnost.«</a:t>
            </a:r>
            <a:endParaRPr lang="sl-SI" i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9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Prometna preventiva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dirty="0" smtClean="0"/>
              <a:t>Statut ZŠAM:</a:t>
            </a:r>
          </a:p>
          <a:p>
            <a:pPr marL="0" indent="0" algn="ctr">
              <a:buNone/>
            </a:pPr>
            <a:r>
              <a:rPr lang="sl-SI" b="1" dirty="0" smtClean="0"/>
              <a:t>     III</a:t>
            </a:r>
            <a:r>
              <a:rPr lang="sl-SI" b="1" dirty="0"/>
              <a:t>. NALOGE ZVEZE 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13. člen   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lvl="0"/>
            <a:r>
              <a:rPr lang="sl-SI" i="1" dirty="0"/>
              <a:t>Širi </a:t>
            </a:r>
            <a:r>
              <a:rPr lang="sl-SI" b="1" i="1" dirty="0"/>
              <a:t>prometno, tehnično in varnostno kulturo</a:t>
            </a:r>
            <a:r>
              <a:rPr lang="sl-SI" i="1" dirty="0"/>
              <a:t>;</a:t>
            </a:r>
          </a:p>
          <a:p>
            <a:pPr lvl="0"/>
            <a:r>
              <a:rPr lang="sl-SI" i="1" dirty="0"/>
              <a:t>Razvija in neguje tovarištvo, solidarnost in  medsebojno </a:t>
            </a:r>
            <a:r>
              <a:rPr lang="sl-SI" b="1" i="1" dirty="0"/>
              <a:t>pomoč med vsemi udeleženci v cestnem prometu;</a:t>
            </a:r>
          </a:p>
          <a:p>
            <a:pPr lvl="0"/>
            <a:r>
              <a:rPr lang="sl-SI" i="1" dirty="0"/>
              <a:t>Posveča posebno pozornost izvajanju </a:t>
            </a:r>
            <a:r>
              <a:rPr lang="sl-SI" b="1" i="1" dirty="0"/>
              <a:t>Nacionalnega programa varnosti cestnega prometa RS, </a:t>
            </a:r>
            <a:r>
              <a:rPr lang="sl-SI" i="1" dirty="0"/>
              <a:t>predvsem pa </a:t>
            </a:r>
            <a:r>
              <a:rPr lang="sl-SI" b="1" i="1" dirty="0"/>
              <a:t>prometni preventivi  </a:t>
            </a:r>
            <a:r>
              <a:rPr lang="sl-SI" i="1" dirty="0"/>
              <a:t>in izvajanju priporočil Sveta za preventivo in vzgojo v cestnem prometu RS;</a:t>
            </a:r>
          </a:p>
          <a:p>
            <a:pPr lvl="0"/>
            <a:r>
              <a:rPr lang="sl-SI" i="1" dirty="0" smtClean="0"/>
              <a:t>Organizira </a:t>
            </a:r>
            <a:r>
              <a:rPr lang="sl-SI" i="1" dirty="0"/>
              <a:t>tehnično </a:t>
            </a:r>
            <a:r>
              <a:rPr lang="sl-SI" b="1" i="1" dirty="0"/>
              <a:t>preventivo in pomoč udeležencem v cestnem prometu</a:t>
            </a:r>
            <a:r>
              <a:rPr lang="sl-SI" i="1" dirty="0"/>
              <a:t>, ter nudi </a:t>
            </a:r>
            <a:r>
              <a:rPr lang="sl-SI" b="1" i="1" dirty="0"/>
              <a:t>strokovne napotke</a:t>
            </a:r>
            <a:r>
              <a:rPr lang="sl-SI" i="1" dirty="0"/>
              <a:t>. </a:t>
            </a:r>
          </a:p>
          <a:p>
            <a:pPr lvl="0"/>
            <a:r>
              <a:rPr lang="sl-SI" i="1" dirty="0" smtClean="0"/>
              <a:t>Skrbi </a:t>
            </a:r>
            <a:r>
              <a:rPr lang="sl-SI" i="1" dirty="0"/>
              <a:t>za kakovostno izvajanje </a:t>
            </a:r>
            <a:r>
              <a:rPr lang="sl-SI" b="1" i="1" dirty="0"/>
              <a:t>programov usposabljanja poklicnih voznikov  </a:t>
            </a:r>
            <a:r>
              <a:rPr lang="sl-SI" i="1" dirty="0"/>
              <a:t>motornih vozil v skladu s Zakonom o varnosti  cestnega prometa;</a:t>
            </a:r>
          </a:p>
          <a:p>
            <a:pPr lvl="0"/>
            <a:r>
              <a:rPr lang="sl-SI" i="1" dirty="0" smtClean="0"/>
              <a:t>Usklajuje </a:t>
            </a:r>
            <a:r>
              <a:rPr lang="sl-SI" i="1" dirty="0"/>
              <a:t>in določa kriterije za podeljevanje odlikovanj in priznanj za </a:t>
            </a:r>
            <a:r>
              <a:rPr lang="sl-SI" b="1" i="1" dirty="0"/>
              <a:t>dosežke na področju preventivnega dela </a:t>
            </a:r>
            <a:r>
              <a:rPr lang="sl-SI" i="1" dirty="0"/>
              <a:t>v cestnem prometu in dela v združenjih; </a:t>
            </a:r>
          </a:p>
        </p:txBody>
      </p:sp>
      <p:pic>
        <p:nvPicPr>
          <p:cNvPr id="4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Prometna </a:t>
            </a:r>
            <a:r>
              <a:rPr lang="sl-SI" dirty="0" smtClean="0"/>
              <a:t>preventiva</a:t>
            </a:r>
            <a:br>
              <a:rPr lang="sl-SI" dirty="0" smtClean="0"/>
            </a:br>
            <a:r>
              <a:rPr lang="sl-SI" b="1" dirty="0" err="1" smtClean="0"/>
              <a:t>ZŠAMove</a:t>
            </a:r>
            <a:r>
              <a:rPr lang="sl-SI" b="1" dirty="0" smtClean="0"/>
              <a:t> akcije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Varovanje otrok na poti v šolo</a:t>
            </a:r>
          </a:p>
          <a:p>
            <a:endParaRPr lang="sl-SI" dirty="0"/>
          </a:p>
          <a:p>
            <a:endParaRPr lang="sl-SI" dirty="0" smtClean="0"/>
          </a:p>
          <a:p>
            <a:pPr lvl="8"/>
            <a:r>
              <a:rPr lang="sl-SI" sz="2600" dirty="0" smtClean="0"/>
              <a:t>Kolesarski izpiti</a:t>
            </a:r>
          </a:p>
          <a:p>
            <a:pPr lvl="5"/>
            <a:endParaRPr lang="sl-SI" dirty="0"/>
          </a:p>
          <a:p>
            <a:pPr lvl="5"/>
            <a:endParaRPr lang="sl-SI" dirty="0"/>
          </a:p>
          <a:p>
            <a:r>
              <a:rPr lang="sl-SI" dirty="0" smtClean="0"/>
              <a:t>Predavanja prometna preventiva</a:t>
            </a:r>
          </a:p>
          <a:p>
            <a:endParaRPr lang="sl-SI" dirty="0"/>
          </a:p>
        </p:txBody>
      </p:sp>
      <p:pic>
        <p:nvPicPr>
          <p:cNvPr id="4" name="Picture 4" descr="C:\Users\Dejan\Documents\avp\40 LET SPV, dec.2011\foto\preventiva\Picture 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542768" cy="190707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5500"/>
            <a:ext cx="2376264" cy="178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29200"/>
            <a:ext cx="18526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C:\Users\Dejan\Documents\Prometni vestnik\LETNIK 2011\PROMETNI VESTNIK ŠT. 05\Matjaž do 20.10\02 - trebnje železni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238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Prometna preventiva</a:t>
            </a:r>
            <a:br>
              <a:rPr lang="sl-SI" dirty="0"/>
            </a:br>
            <a:r>
              <a:rPr lang="sl-SI" b="1" dirty="0" err="1"/>
              <a:t>ZŠAMove</a:t>
            </a:r>
            <a:r>
              <a:rPr lang="sl-SI" b="1" dirty="0"/>
              <a:t> akcije</a:t>
            </a:r>
            <a:endParaRPr lang="sl-SI" dirty="0"/>
          </a:p>
        </p:txBody>
      </p:sp>
      <p:pic>
        <p:nvPicPr>
          <p:cNvPr id="4" name="Picture 3" descr="C:\Users\Dejan\Documents\avp\40 LET SPV, dec.2011\foto\preventiva\DSC00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jan\Documents\avp\40 LET SPV, dec.2011\foto\preventiva\varno v š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4867656" cy="17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jan\Documents\Organi Zveze\Srečanje predsednikov\2011\Zorc motoristi\ZŠAM - Enosledna vozila, 7. 5. 2011\ZŠAM - enosledna vozila 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15116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451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Prometna preventiva</a:t>
            </a:r>
            <a:br>
              <a:rPr lang="sl-SI" dirty="0"/>
            </a:br>
            <a:r>
              <a:rPr lang="sl-SI" b="1" dirty="0" err="1"/>
              <a:t>ZŠAMove</a:t>
            </a:r>
            <a:r>
              <a:rPr lang="sl-SI" b="1" dirty="0"/>
              <a:t> akcije</a:t>
            </a:r>
            <a:endParaRPr lang="sl-SI" dirty="0"/>
          </a:p>
        </p:txBody>
      </p:sp>
      <p:pic>
        <p:nvPicPr>
          <p:cNvPr id="12290" name="Picture 2" descr="C:\Users\Dejan\Documents\Organi Zveze\Srečanje predsednikov\2011\F.Jurman - Učna ura v prometu\PA290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9183"/>
            <a:ext cx="3727491" cy="27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ejan\Documents\Prometni vestnik\LETNIK 2011\PROMETNI VESTNIK ŠT. 02\ZŠAM Brežice; učna ura v prometu\DSC05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Dejan\Documents\PROJEKTI\AVP-Železnice\Poročila predavanja\Trbovlje 29.6.2011\IMGP3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97630"/>
            <a:ext cx="32758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Prometna </a:t>
            </a:r>
            <a:r>
              <a:rPr lang="sl-SI" dirty="0" smtClean="0"/>
              <a:t>preventiva</a:t>
            </a:r>
            <a:br>
              <a:rPr lang="sl-SI" dirty="0" smtClean="0"/>
            </a:br>
            <a:r>
              <a:rPr lang="sl-SI" dirty="0" smtClean="0"/>
              <a:t>kaj prispeva </a:t>
            </a:r>
            <a:r>
              <a:rPr lang="sl-SI" b="1" dirty="0" smtClean="0"/>
              <a:t>ZŠAM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leto opravimo  </a:t>
            </a:r>
            <a:r>
              <a:rPr lang="sl-SI" dirty="0" smtClean="0">
                <a:solidFill>
                  <a:srgbClr val="FF0000"/>
                </a:solidFill>
              </a:rPr>
              <a:t>30.000 ur</a:t>
            </a:r>
            <a:r>
              <a:rPr lang="sl-SI" dirty="0" smtClean="0"/>
              <a:t> prostovoljnega dela</a:t>
            </a:r>
          </a:p>
          <a:p>
            <a:r>
              <a:rPr lang="sl-SI" dirty="0" smtClean="0"/>
              <a:t>Prevozimo </a:t>
            </a:r>
            <a:r>
              <a:rPr lang="sl-SI" dirty="0" smtClean="0">
                <a:solidFill>
                  <a:srgbClr val="FF0000"/>
                </a:solidFill>
              </a:rPr>
              <a:t>100.000 km </a:t>
            </a:r>
            <a:r>
              <a:rPr lang="sl-SI" dirty="0" smtClean="0"/>
              <a:t>z lastnimi vozili</a:t>
            </a:r>
          </a:p>
          <a:p>
            <a:r>
              <a:rPr lang="sl-SI" dirty="0" smtClean="0"/>
              <a:t>Preko </a:t>
            </a:r>
            <a:r>
              <a:rPr lang="sl-SI" dirty="0" smtClean="0">
                <a:solidFill>
                  <a:srgbClr val="FF0000"/>
                </a:solidFill>
              </a:rPr>
              <a:t>500 Mio </a:t>
            </a:r>
            <a:r>
              <a:rPr lang="sl-SI" dirty="0" err="1" smtClean="0">
                <a:solidFill>
                  <a:srgbClr val="FF0000"/>
                </a:solidFill>
              </a:rPr>
              <a:t>Eur</a:t>
            </a:r>
            <a:r>
              <a:rPr lang="sl-SI" dirty="0" smtClean="0">
                <a:solidFill>
                  <a:srgbClr val="FF0000"/>
                </a:solidFill>
              </a:rPr>
              <a:t>  </a:t>
            </a:r>
            <a:r>
              <a:rPr lang="sl-SI" dirty="0" smtClean="0"/>
              <a:t>za splošno družbeno korist</a:t>
            </a:r>
            <a:endParaRPr lang="sl-SI" dirty="0"/>
          </a:p>
        </p:txBody>
      </p:sp>
      <p:pic>
        <p:nvPicPr>
          <p:cNvPr id="4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Kdo smo </a:t>
            </a:r>
            <a:r>
              <a:rPr lang="sl-SI" dirty="0" err="1" smtClean="0"/>
              <a:t>ZŠAMovci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sl-SI" sz="1800" b="1" dirty="0" smtClean="0"/>
              <a:t>Ustanovitev Zveze šoferjev Slovenije </a:t>
            </a:r>
            <a:r>
              <a:rPr lang="sl-SI" sz="1800" b="1" dirty="0" err="1" smtClean="0"/>
              <a:t>11.februarja</a:t>
            </a:r>
            <a:r>
              <a:rPr lang="sl-SI" sz="1800" b="1" dirty="0" smtClean="0"/>
              <a:t> 1922 v Ljubljani</a:t>
            </a:r>
          </a:p>
          <a:p>
            <a:pPr>
              <a:buFont typeface="Arial" charset="0"/>
              <a:buChar char="•"/>
            </a:pPr>
            <a:r>
              <a:rPr lang="sl-SI" sz="1800" b="1" dirty="0" err="1" smtClean="0"/>
              <a:t>13.julij</a:t>
            </a:r>
            <a:r>
              <a:rPr lang="sl-SI" sz="1800" b="1" dirty="0" smtClean="0"/>
              <a:t> Dan šoferjev in avtomehanikov Slovenije</a:t>
            </a:r>
          </a:p>
          <a:p>
            <a:pPr>
              <a:buFont typeface="Arial" charset="0"/>
              <a:buChar char="•"/>
            </a:pPr>
            <a:r>
              <a:rPr lang="sl-SI" sz="1800" b="1" dirty="0" smtClean="0"/>
              <a:t>Združujemo 51 združenj ZŠAM </a:t>
            </a:r>
          </a:p>
          <a:p>
            <a:pPr>
              <a:buFont typeface="Arial" charset="0"/>
              <a:buChar char="•"/>
            </a:pPr>
            <a:r>
              <a:rPr lang="sl-SI" sz="1800" b="1" dirty="0" smtClean="0"/>
              <a:t>Regijska organiziranost </a:t>
            </a:r>
            <a:r>
              <a:rPr lang="sl-SI" sz="1800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Gorenjska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Ljubljanska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Dolenjska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Ljubljana – okolica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Celjsko-zasavska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Štajerska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Pomurska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Notranjsko-primorska</a:t>
            </a:r>
          </a:p>
          <a:p>
            <a:pPr>
              <a:buFont typeface="Arial" charset="0"/>
              <a:buChar char="•"/>
            </a:pPr>
            <a:r>
              <a:rPr lang="sl-SI" sz="1800" dirty="0" smtClean="0"/>
              <a:t>- Koroška</a:t>
            </a:r>
          </a:p>
          <a:p>
            <a:pPr>
              <a:buFont typeface="Arial" charset="0"/>
              <a:buChar char="•"/>
            </a:pPr>
            <a:r>
              <a:rPr lang="sl-SI" sz="1800" b="1" dirty="0" smtClean="0"/>
              <a:t>7.500 </a:t>
            </a:r>
            <a:r>
              <a:rPr lang="sl-SI" sz="1800" b="1" dirty="0" smtClean="0"/>
              <a:t>članov, preko 3.500 prostovoljcev</a:t>
            </a:r>
            <a:endParaRPr lang="sl-SI" sz="1800" b="1" dirty="0" smtClean="0"/>
          </a:p>
        </p:txBody>
      </p:sp>
      <p:pic>
        <p:nvPicPr>
          <p:cNvPr id="2051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Skupaj za varnost</a:t>
            </a:r>
            <a:endParaRPr lang="sl-SI" b="1" dirty="0"/>
          </a:p>
        </p:txBody>
      </p:sp>
      <p:pic>
        <p:nvPicPr>
          <p:cNvPr id="11266" name="Picture 2" descr="C:\Users\Dejan\Documents\avp\40 LET SPV, dec.2011\foto\Desetletje za večjo varno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328416" cy="23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jan\Documents\Obrazci,logotipi\JAVP\Skupaj za večjo varnost -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3581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8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 Srečno vožnjo </a:t>
            </a:r>
          </a:p>
          <a:p>
            <a:pPr marL="0" indent="0" algn="ctr">
              <a:buNone/>
            </a:pPr>
            <a:r>
              <a:rPr lang="sl-SI" sz="8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v </a:t>
            </a:r>
          </a:p>
          <a:p>
            <a:pPr marL="0" indent="0" algn="ctr">
              <a:buNone/>
            </a:pPr>
            <a:r>
              <a:rPr lang="sl-SI" sz="8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novem letu 2012!</a:t>
            </a:r>
            <a:endParaRPr lang="sl-SI" sz="8000" b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2718" y="116632"/>
            <a:ext cx="8229600" cy="648072"/>
          </a:xfrm>
          <a:effectLst>
            <a:glow rad="228600">
              <a:srgbClr val="FFCC00">
                <a:alpha val="40000"/>
              </a:srgb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latin typeface="Brush Script MT" pitchFamily="66" charset="0"/>
              </a:rPr>
              <a:t>ZVEZA 51 ZŠAM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4238" y="836712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61" y="836712"/>
            <a:ext cx="7115300" cy="10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115300" cy="10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6" y="836712"/>
            <a:ext cx="7115300" cy="10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24" y="836712"/>
            <a:ext cx="7115300" cy="10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97" y="836712"/>
            <a:ext cx="7115300" cy="10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41" y="1770724"/>
            <a:ext cx="7115300" cy="10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89" y="1770724"/>
            <a:ext cx="7112000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68" y="1771359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177072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74" y="177072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00" y="177072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6" y="1772816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8" y="836712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88" y="2777552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08033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11" y="2806855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67" y="2792626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58" y="1757742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79053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620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4620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61" y="3846204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08" y="3874186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8" y="3834473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78" y="1772816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06" y="2814663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97" y="2814663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1" y="2777552"/>
            <a:ext cx="4612640" cy="10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1" y="3874186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44" y="3874186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77" y="3871949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31" y="3859359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0" y="4865154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4283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3" y="4854282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8" y="4854281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52128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16" y="4852127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03" y="4852126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24" y="4865153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6" y="5870831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8" y="5867553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63" y="5887201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85" y="5867553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53" y="5867553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59" y="5887201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73" y="5867553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28" y="5867552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09" y="5887201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22" y="836712"/>
            <a:ext cx="4610130" cy="10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9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33623"/>
              </p:ext>
            </p:extLst>
          </p:nvPr>
        </p:nvGraphicFramePr>
        <p:xfrm>
          <a:off x="611560" y="980728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Acrobat Document" r:id="rId3" imgW="8019943" imgH="5667255" progId="AcroExch.Document.7">
                  <p:embed/>
                </p:oleObj>
              </mc:Choice>
              <mc:Fallback>
                <p:oleObj name="Acrobat Document" r:id="rId3" imgW="8019943" imgH="566725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980728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3812" cy="10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980070" cy="10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9563" y="274623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Kdo smo </a:t>
            </a:r>
            <a:r>
              <a:rPr lang="sl-SI" dirty="0" err="1"/>
              <a:t>ZŠAMovci</a:t>
            </a:r>
            <a:r>
              <a:rPr lang="sl-SI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sl-SI" dirty="0" smtClean="0"/>
              <a:t>Prostovoljska organizacija</a:t>
            </a:r>
          </a:p>
          <a:p>
            <a:r>
              <a:rPr lang="sl-SI" dirty="0"/>
              <a:t>Status društev v javnem </a:t>
            </a:r>
            <a:r>
              <a:rPr lang="sl-SI" dirty="0" smtClean="0"/>
              <a:t>interesu</a:t>
            </a:r>
            <a:endParaRPr lang="sl-SI" dirty="0"/>
          </a:p>
          <a:p>
            <a:r>
              <a:rPr lang="sl-SI" b="1" dirty="0"/>
              <a:t>UICR</a:t>
            </a:r>
            <a:r>
              <a:rPr lang="sl-SI" dirty="0"/>
              <a:t> (</a:t>
            </a:r>
            <a:r>
              <a:rPr lang="fr-FR" dirty="0"/>
              <a:t>UNION INTERNATIONALE </a:t>
            </a:r>
            <a:r>
              <a:rPr lang="fr-FR" dirty="0" smtClean="0"/>
              <a:t>DES</a:t>
            </a:r>
            <a:r>
              <a:rPr lang="sl-SI" dirty="0" smtClean="0"/>
              <a:t> </a:t>
            </a:r>
            <a:r>
              <a:rPr lang="fr-FR" dirty="0" smtClean="0"/>
              <a:t>CHAUFFEURS </a:t>
            </a:r>
            <a:r>
              <a:rPr lang="fr-FR" dirty="0"/>
              <a:t>ROUTIERS – </a:t>
            </a:r>
            <a:r>
              <a:rPr lang="fr-FR" b="1" dirty="0"/>
              <a:t>mednarodna zveza poklicnih </a:t>
            </a:r>
            <a:r>
              <a:rPr lang="fr-FR" b="1" dirty="0" smtClean="0"/>
              <a:t>voznikov</a:t>
            </a:r>
            <a:endParaRPr lang="sl-SI" b="1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b="1" dirty="0"/>
              <a:t>E.V.B.V. – I.A.G.H.S</a:t>
            </a:r>
            <a:r>
              <a:rPr lang="sl-SI" dirty="0"/>
              <a:t>.(EUROPÄISCHE VEREINIGUNG DER BERUFSKRAFTFAHRER-VERBÄNDE – </a:t>
            </a:r>
            <a:r>
              <a:rPr lang="sl-SI" b="1" dirty="0"/>
              <a:t>evropsko združenje poklicnih voznikov</a:t>
            </a:r>
          </a:p>
        </p:txBody>
      </p:sp>
      <p:pic>
        <p:nvPicPr>
          <p:cNvPr id="5124" name="Picture 4" descr="C:\Users\Dejan\Documents\Obrazci,logotipi\UI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72286"/>
            <a:ext cx="1428902" cy="14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jan\Documents\Obrazci,logotipi\IAGH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45070"/>
            <a:ext cx="2519934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499" cy="8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871174" cy="8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Kdo smo </a:t>
            </a:r>
            <a:r>
              <a:rPr lang="sl-SI" dirty="0" err="1" smtClean="0"/>
              <a:t>ZŠAMovci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sl-SI" dirty="0" smtClean="0"/>
              <a:t>Delovanje:</a:t>
            </a:r>
          </a:p>
          <a:p>
            <a:pPr>
              <a:buFont typeface="Arial" charset="0"/>
              <a:buChar char="•"/>
            </a:pPr>
            <a:r>
              <a:rPr lang="sl-SI" dirty="0" smtClean="0"/>
              <a:t>- poklic voznik in avtomehanik</a:t>
            </a:r>
          </a:p>
          <a:p>
            <a:pPr>
              <a:buFont typeface="Arial" charset="0"/>
              <a:buChar char="•"/>
            </a:pPr>
            <a:r>
              <a:rPr lang="sl-SI" dirty="0" smtClean="0"/>
              <a:t>- zakonodaja na področju prometa</a:t>
            </a:r>
          </a:p>
          <a:p>
            <a:pPr>
              <a:buFont typeface="Arial" charset="0"/>
              <a:buChar char="•"/>
            </a:pPr>
            <a:r>
              <a:rPr lang="sl-SI" dirty="0" smtClean="0"/>
              <a:t>- prometna preventiva</a:t>
            </a:r>
          </a:p>
          <a:p>
            <a:pPr>
              <a:buFont typeface="Arial" charset="0"/>
              <a:buChar char="•"/>
            </a:pPr>
            <a:r>
              <a:rPr lang="sl-SI" dirty="0" smtClean="0"/>
              <a:t>Tekmovanje poklicnih voznikov v obvladovanju vozila, vozniških spretnosti, varni in ekološki vožnji ter poznavanju prometnih predpisov:</a:t>
            </a:r>
          </a:p>
          <a:p>
            <a:pPr>
              <a:buFont typeface="Arial" charset="0"/>
              <a:buChar char="•"/>
            </a:pPr>
            <a:r>
              <a:rPr lang="sl-SI" dirty="0" smtClean="0"/>
              <a:t>- regijska, državno, svetovno prvenstvo</a:t>
            </a:r>
          </a:p>
          <a:p>
            <a:pPr>
              <a:buFont typeface="Arial" charset="0"/>
              <a:buChar char="•"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buFont typeface="Arial" charset="0"/>
              <a:buChar char="•"/>
            </a:pPr>
            <a:endParaRPr lang="sl-SI" dirty="0" smtClean="0"/>
          </a:p>
        </p:txBody>
      </p:sp>
      <p:pic>
        <p:nvPicPr>
          <p:cNvPr id="2051" name="Picture 3" descr="C:\Users\Dejan\Documents\Obrazci,logotipi\Znaki Zveze\šofer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3787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jan\Documents\Obrazci,logotipi\Znaki Zveze\mehan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9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Državno prvenstvo poklicnih voznikov</a:t>
            </a:r>
            <a:endParaRPr lang="sl-SI" dirty="0"/>
          </a:p>
        </p:txBody>
      </p:sp>
      <p:pic>
        <p:nvPicPr>
          <p:cNvPr id="8194" name="Picture 2" descr="C:\Users\Dejan\Documents\avp\40 LET SPV, dec.2011\tekmovcan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12776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ejan\Documents\avp\40 LET SPV, dec.2011\tekmovanj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72381"/>
            <a:ext cx="3880964" cy="29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338437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jan\Documents\Obrazci,logotipi\25000 življenj rešimo j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91456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6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3157</TotalTime>
  <Words>461</Words>
  <Application>Microsoft Office PowerPoint</Application>
  <PresentationFormat>Diaprojekcija na zaslonu (4:3)</PresentationFormat>
  <Paragraphs>94</Paragraphs>
  <Slides>21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3" baseType="lpstr">
      <vt:lpstr>Potek</vt:lpstr>
      <vt:lpstr>Acrobat Document</vt:lpstr>
      <vt:lpstr>ZVEZA ZDRUŽENJ ŠOFERJEV IN AVTOMEHANIKOV SLOVENIJE</vt:lpstr>
      <vt:lpstr>Kdo smo ZŠAMovci?</vt:lpstr>
      <vt:lpstr>ZVEZA 51 ZŠAM</vt:lpstr>
      <vt:lpstr>PowerPointova predstavitev</vt:lpstr>
      <vt:lpstr>Kdo smo ZŠAMovci?</vt:lpstr>
      <vt:lpstr>Kdo smo ZŠAMovci?</vt:lpstr>
      <vt:lpstr>Državno prvenstvo poklicnih voznikov</vt:lpstr>
      <vt:lpstr>PowerPointova predstavitev</vt:lpstr>
      <vt:lpstr>PowerPointova predstavitev</vt:lpstr>
      <vt:lpstr>13 julij Dan šoferjev in avtomehanikov Slovenije</vt:lpstr>
      <vt:lpstr>Kdo smo?</vt:lpstr>
      <vt:lpstr>PowerPointova predstavitev</vt:lpstr>
      <vt:lpstr>Prometna preventiva</vt:lpstr>
      <vt:lpstr>PowerPointova predstavitev</vt:lpstr>
      <vt:lpstr>Prometna preventiva</vt:lpstr>
      <vt:lpstr>Prometna preventiva ZŠAMove akcije</vt:lpstr>
      <vt:lpstr>Prometna preventiva ZŠAMove akcije</vt:lpstr>
      <vt:lpstr>Prometna preventiva ZŠAMove akcije</vt:lpstr>
      <vt:lpstr>Prometna preventiva kaj prispeva ZŠAM?</vt:lpstr>
      <vt:lpstr>Skupaj za varnost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Dejan</dc:creator>
  <cp:lastModifiedBy>Dejan</cp:lastModifiedBy>
  <cp:revision>63</cp:revision>
  <dcterms:created xsi:type="dcterms:W3CDTF">2011-09-21T17:26:35Z</dcterms:created>
  <dcterms:modified xsi:type="dcterms:W3CDTF">2011-12-20T20:18:52Z</dcterms:modified>
</cp:coreProperties>
</file>